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14" y="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в населении мира, %</c:v>
                </c:pt>
              </c:strCache>
            </c:strRef>
          </c:tx>
          <c:dLbls>
            <c:dLbl>
              <c:idx val="0"/>
              <c:layout>
                <c:manualLayout>
                  <c:x val="-1.2758023490836323E-2"/>
                  <c:y val="-0.36225034036392528"/>
                </c:manualLayout>
              </c:layout>
              <c:showVal val="1"/>
            </c:dLbl>
            <c:dLbl>
              <c:idx val="1"/>
              <c:layout>
                <c:manualLayout>
                  <c:x val="6.379011745418192E-3"/>
                  <c:y val="-0.31116375390234707"/>
                </c:manualLayout>
              </c:layout>
              <c:showVal val="1"/>
            </c:dLbl>
            <c:dLbl>
              <c:idx val="2"/>
              <c:layout>
                <c:manualLayout>
                  <c:x val="1.9137035236254523E-2"/>
                  <c:y val="-0.31580835472302282"/>
                </c:manualLayout>
              </c:layout>
              <c:showVal val="1"/>
            </c:dLbl>
            <c:dLbl>
              <c:idx val="3"/>
              <c:layout>
                <c:manualLayout>
                  <c:x val="6.379011745418192E-3"/>
                  <c:y val="-0.26472140257363763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1990</c:v>
                </c:pt>
                <c:pt idx="1">
                  <c:v>2000</c:v>
                </c:pt>
                <c:pt idx="2">
                  <c:v>2011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2.82</c:v>
                </c:pt>
                <c:pt idx="1">
                  <c:v>2.3699999999999997</c:v>
                </c:pt>
                <c:pt idx="2">
                  <c:v>2.2999999999999998</c:v>
                </c:pt>
                <c:pt idx="3">
                  <c:v>1.82</c:v>
                </c:pt>
              </c:numCache>
            </c:numRef>
          </c:val>
        </c:ser>
        <c:overlap val="100"/>
        <c:axId val="89820544"/>
        <c:axId val="90383488"/>
      </c:barChart>
      <c:catAx>
        <c:axId val="89820544"/>
        <c:scaling>
          <c:orientation val="minMax"/>
        </c:scaling>
        <c:axPos val="b"/>
        <c:numFmt formatCode="General" sourceLinked="1"/>
        <c:tickLblPos val="nextTo"/>
        <c:crossAx val="90383488"/>
        <c:crosses val="autoZero"/>
        <c:auto val="1"/>
        <c:lblAlgn val="ctr"/>
        <c:lblOffset val="100"/>
      </c:catAx>
      <c:valAx>
        <c:axId val="90383488"/>
        <c:scaling>
          <c:orientation val="minMax"/>
        </c:scaling>
        <c:axPos val="l"/>
        <c:numFmt formatCode="General" sourceLinked="1"/>
        <c:tickLblPos val="nextTo"/>
        <c:crossAx val="89820544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4590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19,9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12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Потребление энергии на душу населения, кг н.э., 2009</c:v>
                </c:pt>
                <c:pt idx="1">
                  <c:v>Доля природной ренты в ВВП, %, 2010</c:v>
                </c:pt>
                <c:pt idx="2">
                  <c:v>Выбросы СО2 на душу населения, т., 2008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4.5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1787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4,0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4</a:t>
                    </a:r>
                    <a:r>
                      <a:rPr lang="en-US"/>
                      <a:t>,8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Потребление энергии на душу населения, кг н.э., 2009</c:v>
                </c:pt>
                <c:pt idx="1">
                  <c:v>Доля природной ренты в ВВП, %, 2010</c:v>
                </c:pt>
                <c:pt idx="2">
                  <c:v>Выбросы СО2 на душу населения, т., 2008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1.7</c:v>
                </c:pt>
                <c:pt idx="1">
                  <c:v>1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1265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4,0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5</a:t>
                    </a:r>
                    <a:r>
                      <a:rPr lang="en-US"/>
                      <a:t>,3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Потребление энергии на душу населения, кг н.э., 2009</c:v>
                </c:pt>
                <c:pt idx="1">
                  <c:v>Доля природной ренты в ВВП, %, 2010</c:v>
                </c:pt>
                <c:pt idx="2">
                  <c:v>Выбросы СО2 на душу населения, т., 2008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1.2</c:v>
                </c:pt>
                <c:pt idx="1">
                  <c:v>1</c:v>
                </c:pt>
                <c:pt idx="2">
                  <c:v>2.2999999999999998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7507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11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18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Потребление энергии на душу населения, кг н.э., 2009</c:v>
                </c:pt>
                <c:pt idx="1">
                  <c:v>Доля природной ренты в ВВП, %, 2010</c:v>
                </c:pt>
                <c:pt idx="2">
                  <c:v>Выбросы СО2 на душу населения, т., 2008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7</c:v>
                </c:pt>
                <c:pt idx="1">
                  <c:v>2</c:v>
                </c:pt>
                <c:pt idx="2">
                  <c:v>6</c:v>
                </c:pt>
              </c:numCache>
            </c:numRef>
          </c:val>
        </c:ser>
        <c:axId val="90981504"/>
        <c:axId val="90983040"/>
      </c:barChart>
      <c:catAx>
        <c:axId val="90981504"/>
        <c:scaling>
          <c:orientation val="minMax"/>
        </c:scaling>
        <c:axPos val="b"/>
        <c:tickLblPos val="nextTo"/>
        <c:crossAx val="90983040"/>
        <c:crosses val="autoZero"/>
        <c:auto val="1"/>
        <c:lblAlgn val="ctr"/>
        <c:lblOffset val="100"/>
      </c:catAx>
      <c:valAx>
        <c:axId val="90983040"/>
        <c:scaling>
          <c:orientation val="minMax"/>
        </c:scaling>
        <c:delete val="1"/>
        <c:axPos val="l"/>
        <c:numFmt formatCode="General" sourceLinked="1"/>
        <c:tickLblPos val="none"/>
        <c:crossAx val="90981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7497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4.6296296296296476E-3"/>
                  <c:y val="0.19444444444444525"/>
                </c:manualLayout>
              </c:layout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0,3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Производительность труда</c:v>
                </c:pt>
                <c:pt idx="1">
                  <c:v>Темпы роста производительности труда, 2008-2010,%</c:v>
                </c:pt>
                <c:pt idx="2">
                  <c:v>Доля в мировом высокотехнологичном экспорте, 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-1.4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r>
                      <a:rPr lang="ru-RU"/>
                      <a:t>629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  <a:r>
                      <a:rPr lang="ru-RU"/>
                      <a:t>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Производительность труда</c:v>
                </c:pt>
                <c:pt idx="1">
                  <c:v>Темпы роста производительности труда, 2008-2010,%</c:v>
                </c:pt>
                <c:pt idx="2">
                  <c:v>Доля в мировом высокотехнологичном экспорте, %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6.5</c:v>
                </c:pt>
                <c:pt idx="1">
                  <c:v>2</c:v>
                </c:pt>
                <c:pt idx="2">
                  <c:v>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6352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25,8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Производительность труда</c:v>
                </c:pt>
                <c:pt idx="1">
                  <c:v>Темпы роста производительности труда, 2008-2010,%</c:v>
                </c:pt>
                <c:pt idx="2">
                  <c:v>Доля в мировом высокотехнологичном экспорте, %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</c:v>
                </c:pt>
                <c:pt idx="1">
                  <c:v>8.8000000000000007</c:v>
                </c:pt>
                <c:pt idx="2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31245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9,3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Производительность труда</c:v>
                </c:pt>
                <c:pt idx="1">
                  <c:v>Темпы роста производительности труда, 2008-2010,%</c:v>
                </c:pt>
                <c:pt idx="2">
                  <c:v>Доля в мировом высокотехнологичном экспорте, %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17</c:v>
                </c:pt>
                <c:pt idx="1">
                  <c:v>2.2999999999999998</c:v>
                </c:pt>
                <c:pt idx="2">
                  <c:v>3</c:v>
                </c:pt>
              </c:numCache>
            </c:numRef>
          </c:val>
        </c:ser>
        <c:axId val="92355200"/>
        <c:axId val="92389760"/>
      </c:barChart>
      <c:catAx>
        <c:axId val="92355200"/>
        <c:scaling>
          <c:orientation val="minMax"/>
        </c:scaling>
        <c:axPos val="b"/>
        <c:tickLblPos val="nextTo"/>
        <c:crossAx val="92389760"/>
        <c:crosses val="autoZero"/>
        <c:auto val="1"/>
        <c:lblAlgn val="ctr"/>
        <c:lblOffset val="100"/>
      </c:catAx>
      <c:valAx>
        <c:axId val="92389760"/>
        <c:scaling>
          <c:orientation val="minMax"/>
        </c:scaling>
        <c:delete val="1"/>
        <c:axPos val="l"/>
        <c:numFmt formatCode="General" sourceLinked="1"/>
        <c:tickLblPos val="none"/>
        <c:crossAx val="923552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8147486603725463E-2"/>
          <c:y val="3.3974357831134075E-2"/>
          <c:w val="0.87023383516203112"/>
          <c:h val="0.5885330746169620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dLbls>
            <c:dLbl>
              <c:idx val="0"/>
              <c:layout>
                <c:manualLayout>
                  <c:x val="-5.1849961724929816E-3"/>
                  <c:y val="2.831196485927843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9240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r>
                      <a:rPr lang="ru-RU"/>
                      <a:t>8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r>
                      <a:rPr lang="ru-RU"/>
                      <a:t>9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ВНД по ППС на душу населения, долл, 2010</c:v>
                </c:pt>
                <c:pt idx="1">
                  <c:v>Среднегодовые темпы прироста ВВП, 2000-2010</c:v>
                </c:pt>
                <c:pt idx="2">
                  <c:v>Рыночная капитализация фирм, % к ВВП, 2007</c:v>
                </c:pt>
                <c:pt idx="3">
                  <c:v>Экспорт товаров и услуг в % к ВВП, 2009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4.7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dLbls>
            <c:dLbl>
              <c:idx val="0"/>
              <c:layout>
                <c:manualLayout>
                  <c:x val="-2.5924980862464951E-3"/>
                  <c:y val="-4.529914377484537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11066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  <a:r>
                      <a:rPr lang="ru-RU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r>
                      <a:rPr lang="ru-RU"/>
                      <a:t>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ВНД по ППС на душу населения, долл, 2010</c:v>
                </c:pt>
                <c:pt idx="1">
                  <c:v>Среднегодовые темпы прироста ВВП, 2000-2010</c:v>
                </c:pt>
                <c:pt idx="2">
                  <c:v>Рыночная капитализация фирм, % к ВВП, 2007</c:v>
                </c:pt>
                <c:pt idx="3">
                  <c:v>Экспорт товаров и услуг в % к ВВП, 2009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1">
                  <c:v>2.7</c:v>
                </c:pt>
                <c:pt idx="2">
                  <c:v>10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7640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r>
                      <a:rPr lang="ru-RU"/>
                      <a:t>0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r>
                      <a:rPr lang="ru-RU"/>
                      <a:t>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ВНД по ППС на душу населения, долл, 2010</c:v>
                </c:pt>
                <c:pt idx="1">
                  <c:v>Среднегодовые темпы прироста ВВП, 2000-2010</c:v>
                </c:pt>
                <c:pt idx="2">
                  <c:v>Рыночная капитализация фирм, % к ВВП, 2007</c:v>
                </c:pt>
                <c:pt idx="3">
                  <c:v>Экспорт товаров и услуг в % к ВВП, 2009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</c:v>
                </c:pt>
                <c:pt idx="1">
                  <c:v>10.8</c:v>
                </c:pt>
                <c:pt idx="2">
                  <c:v>8</c:v>
                </c:pt>
                <c:pt idx="3">
                  <c:v>5.3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47310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  <a:r>
                      <a:rPr lang="ru-RU"/>
                      <a:t>8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r>
                      <a:rPr lang="ru-RU"/>
                      <a:t>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ВНД по ППС на душу населения, долл, 2010</c:v>
                </c:pt>
                <c:pt idx="1">
                  <c:v>Среднегодовые темпы прироста ВВП, 2000-2010</c:v>
                </c:pt>
                <c:pt idx="2">
                  <c:v>Рыночная капитализация фирм, % к ВВП, 2007</c:v>
                </c:pt>
                <c:pt idx="3">
                  <c:v>Экспорт товаров и услуг в % к ВВП, 2009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20</c:v>
                </c:pt>
                <c:pt idx="1">
                  <c:v>1.8</c:v>
                </c:pt>
                <c:pt idx="2">
                  <c:v>11</c:v>
                </c:pt>
                <c:pt idx="3">
                  <c:v>3</c:v>
                </c:pt>
              </c:numCache>
            </c:numRef>
          </c:val>
        </c:ser>
        <c:axId val="92331392"/>
        <c:axId val="92484736"/>
      </c:barChart>
      <c:catAx>
        <c:axId val="92331392"/>
        <c:scaling>
          <c:orientation val="minMax"/>
        </c:scaling>
        <c:axPos val="b"/>
        <c:tickLblPos val="nextTo"/>
        <c:crossAx val="92484736"/>
        <c:crosses val="autoZero"/>
        <c:auto val="1"/>
        <c:lblAlgn val="ctr"/>
        <c:lblOffset val="100"/>
      </c:catAx>
      <c:valAx>
        <c:axId val="92484736"/>
        <c:scaling>
          <c:orientation val="minMax"/>
        </c:scaling>
        <c:delete val="1"/>
        <c:axPos val="l"/>
        <c:numFmt formatCode="General" sourceLinked="1"/>
        <c:tickLblPos val="none"/>
        <c:crossAx val="923313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 - 2010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Россия</c:v>
                </c:pt>
                <c:pt idx="1">
                  <c:v>Китай</c:v>
                </c:pt>
                <c:pt idx="2">
                  <c:v>США</c:v>
                </c:pt>
                <c:pt idx="3">
                  <c:v>Европейский союз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9.5</c:v>
                </c:pt>
                <c:pt idx="3">
                  <c:v>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 - 2030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Россия</c:v>
                </c:pt>
                <c:pt idx="1">
                  <c:v>Китай</c:v>
                </c:pt>
                <c:pt idx="2">
                  <c:v>США</c:v>
                </c:pt>
                <c:pt idx="3">
                  <c:v>Европейский союз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5.5</c:v>
                </c:pt>
                <c:pt idx="1">
                  <c:v>7.5</c:v>
                </c:pt>
                <c:pt idx="2">
                  <c:v>9</c:v>
                </c:pt>
                <c:pt idx="3">
                  <c:v>8.2000000000000011</c:v>
                </c:pt>
              </c:numCache>
            </c:numRef>
          </c:val>
        </c:ser>
        <c:axId val="92622208"/>
        <c:axId val="92628096"/>
      </c:barChart>
      <c:catAx>
        <c:axId val="92622208"/>
        <c:scaling>
          <c:orientation val="minMax"/>
        </c:scaling>
        <c:axPos val="b"/>
        <c:tickLblPos val="nextTo"/>
        <c:crossAx val="92628096"/>
        <c:crosses val="autoZero"/>
        <c:auto val="1"/>
        <c:lblAlgn val="ctr"/>
        <c:lblOffset val="100"/>
      </c:catAx>
      <c:valAx>
        <c:axId val="92628096"/>
        <c:scaling>
          <c:orientation val="minMax"/>
        </c:scaling>
        <c:delete val="1"/>
        <c:axPos val="l"/>
        <c:numFmt formatCode="General" sourceLinked="1"/>
        <c:tickLblPos val="none"/>
        <c:crossAx val="926222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 - 2010</c:v>
                </c:pt>
              </c:strCache>
            </c:strRef>
          </c:tx>
          <c:dLbls>
            <c:dLbl>
              <c:idx val="1"/>
              <c:layout>
                <c:manualLayout>
                  <c:x val="-2.8203990605578957E-2"/>
                  <c:y val="6.3185494202606636E-3"/>
                </c:manualLayout>
              </c:layout>
              <c:showVal val="1"/>
            </c:dLbl>
            <c:dLbl>
              <c:idx val="2"/>
              <c:layout>
                <c:manualLayout>
                  <c:x val="-1.8802660403719241E-2"/>
                  <c:y val="1.2637098840521298E-2"/>
                </c:manualLayout>
              </c:layout>
              <c:showVal val="1"/>
            </c:dLbl>
            <c:dLbl>
              <c:idx val="3"/>
              <c:layout>
                <c:manualLayout>
                  <c:x val="-1.8802660403719289E-2"/>
                  <c:y val="1.2637098840521298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Россия</c:v>
                </c:pt>
                <c:pt idx="1">
                  <c:v>Китай</c:v>
                </c:pt>
                <c:pt idx="2">
                  <c:v>США</c:v>
                </c:pt>
                <c:pt idx="3">
                  <c:v>Европейский союз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7.3199999999999985</c:v>
                </c:pt>
                <c:pt idx="2">
                  <c:v>8.14</c:v>
                </c:pt>
                <c:pt idx="3">
                  <c:v>7.67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 - 2030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Россия</c:v>
                </c:pt>
                <c:pt idx="1">
                  <c:v>Китай</c:v>
                </c:pt>
                <c:pt idx="2">
                  <c:v>США</c:v>
                </c:pt>
                <c:pt idx="3">
                  <c:v>Европейский союз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6.1</c:v>
                </c:pt>
                <c:pt idx="1">
                  <c:v>7.55</c:v>
                </c:pt>
                <c:pt idx="2">
                  <c:v>8.17</c:v>
                </c:pt>
                <c:pt idx="3">
                  <c:v>7.71</c:v>
                </c:pt>
              </c:numCache>
            </c:numRef>
          </c:val>
        </c:ser>
        <c:axId val="92653440"/>
        <c:axId val="92654976"/>
      </c:barChart>
      <c:catAx>
        <c:axId val="92653440"/>
        <c:scaling>
          <c:orientation val="minMax"/>
        </c:scaling>
        <c:axPos val="b"/>
        <c:tickLblPos val="nextTo"/>
        <c:crossAx val="92654976"/>
        <c:crosses val="autoZero"/>
        <c:auto val="1"/>
        <c:lblAlgn val="ctr"/>
        <c:lblOffset val="100"/>
      </c:catAx>
      <c:valAx>
        <c:axId val="92654976"/>
        <c:scaling>
          <c:orientation val="minMax"/>
        </c:scaling>
        <c:delete val="1"/>
        <c:axPos val="l"/>
        <c:numFmt formatCode="General" sourceLinked="1"/>
        <c:tickLblPos val="none"/>
        <c:crossAx val="926534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3091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1,25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Исследователей на 1 млн. населения</c:v>
                </c:pt>
                <c:pt idx="1">
                  <c:v>Затраты на науку, % к ВВП</c:v>
                </c:pt>
                <c:pt idx="2">
                  <c:v>Затраы на образование, % к ВВП, 2010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2</c:v>
                </c:pt>
                <c:pt idx="2">
                  <c:v>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1269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2,15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Исследователей на 1 млн. населения</c:v>
                </c:pt>
                <c:pt idx="1">
                  <c:v>Затраты на науку, % к ВВП</c:v>
                </c:pt>
                <c:pt idx="2">
                  <c:v>Затраы на образование, % к ВВП, 2010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4.5999999999999996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1199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1,47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Исследователей на 1 млн. населения</c:v>
                </c:pt>
                <c:pt idx="1">
                  <c:v>Затраты на науку, % к ВВП</c:v>
                </c:pt>
                <c:pt idx="2">
                  <c:v>Затраы на образование, % к ВВП, 2010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</c:v>
                </c:pt>
                <c:pt idx="1">
                  <c:v>2.5</c:v>
                </c:pt>
                <c:pt idx="2">
                  <c:v>4.5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4673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2,79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Исследователей на 1 млн. населения</c:v>
                </c:pt>
                <c:pt idx="1">
                  <c:v>Затраты на науку, % к ВВП</c:v>
                </c:pt>
                <c:pt idx="2">
                  <c:v>Затраы на образование, % к ВВП, 2010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11</c:v>
                </c:pt>
                <c:pt idx="1">
                  <c:v>4</c:v>
                </c:pt>
                <c:pt idx="2">
                  <c:v>5.4</c:v>
                </c:pt>
              </c:numCache>
            </c:numRef>
          </c:val>
        </c:ser>
        <c:axId val="93049216"/>
        <c:axId val="93050752"/>
      </c:barChart>
      <c:catAx>
        <c:axId val="93049216"/>
        <c:scaling>
          <c:orientation val="minMax"/>
        </c:scaling>
        <c:axPos val="b"/>
        <c:tickLblPos val="nextTo"/>
        <c:crossAx val="93050752"/>
        <c:crosses val="autoZero"/>
        <c:auto val="1"/>
        <c:lblAlgn val="ctr"/>
        <c:lblOffset val="100"/>
      </c:catAx>
      <c:valAx>
        <c:axId val="93050752"/>
        <c:scaling>
          <c:orientation val="minMax"/>
        </c:scaling>
        <c:delete val="1"/>
        <c:axPos val="l"/>
        <c:numFmt formatCode="General" sourceLinked="1"/>
        <c:tickLblPos val="none"/>
        <c:crossAx val="930492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Производительность труда в % к развитым странам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0.3012467652509541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19921157056917821"/>
                </c:manualLayout>
              </c:layout>
              <c:showVal val="1"/>
            </c:dLbl>
            <c:dLbl>
              <c:idx val="2"/>
              <c:layout>
                <c:manualLayout>
                  <c:x val="-1.1834981222451061E-2"/>
                  <c:y val="-0.15062338262547662"/>
                </c:manualLayout>
              </c:layout>
              <c:showVal val="1"/>
            </c:dLbl>
            <c:dLbl>
              <c:idx val="3"/>
              <c:layout>
                <c:manualLayout>
                  <c:x val="-5.9174906112255303E-3"/>
                  <c:y val="-0.13604692624236597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2006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73.400000000000006</c:v>
                </c:pt>
                <c:pt idx="1">
                  <c:v>50.1</c:v>
                </c:pt>
                <c:pt idx="2">
                  <c:v>25</c:v>
                </c:pt>
                <c:pt idx="3">
                  <c:v>29.7</c:v>
                </c:pt>
              </c:numCache>
            </c:numRef>
          </c:val>
        </c:ser>
        <c:overlap val="100"/>
        <c:axId val="90907392"/>
        <c:axId val="90908928"/>
      </c:barChart>
      <c:catAx>
        <c:axId val="90907392"/>
        <c:scaling>
          <c:orientation val="minMax"/>
        </c:scaling>
        <c:axPos val="b"/>
        <c:numFmt formatCode="General" sourceLinked="1"/>
        <c:tickLblPos val="nextTo"/>
        <c:crossAx val="90908928"/>
        <c:crosses val="autoZero"/>
        <c:auto val="1"/>
        <c:lblAlgn val="ctr"/>
        <c:lblOffset val="100"/>
      </c:catAx>
      <c:valAx>
        <c:axId val="90908928"/>
        <c:scaling>
          <c:orientation val="minMax"/>
        </c:scaling>
        <c:axPos val="l"/>
        <c:numFmt formatCode="General" sourceLinked="1"/>
        <c:tickLblPos val="nextTo"/>
        <c:crossAx val="90907392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ВВП по ППС в % к миру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0.31096440283969451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2575173961016205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10203519468177416"/>
                </c:manualLayout>
              </c:layout>
              <c:showVal val="1"/>
            </c:dLbl>
            <c:dLbl>
              <c:idx val="3"/>
              <c:layout>
                <c:manualLayout>
                  <c:x val="-1.1787604081295491E-2"/>
                  <c:y val="-0.27695267127910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ВНД по</a:t>
                    </a:r>
                    <a:r>
                      <a:rPr lang="ru-RU" baseline="0"/>
                      <a:t> ППС</a:t>
                    </a:r>
                  </a:p>
                  <a:p>
                    <a:r>
                      <a:rPr lang="ru-RU" baseline="0"/>
                      <a:t>3,57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1.080517891883881E-16"/>
                  <c:y val="-0.1797762953916979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ВВП</a:t>
                    </a:r>
                  </a:p>
                  <a:p>
                    <a:r>
                      <a:rPr lang="en-US"/>
                      <a:t>2,3</a:t>
                    </a:r>
                  </a:p>
                </c:rich>
              </c:tx>
              <c:showVal val="1"/>
            </c:dLbl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1970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8.07</c:v>
                </c:pt>
                <c:pt idx="1">
                  <c:v>5.67</c:v>
                </c:pt>
                <c:pt idx="2">
                  <c:v>2.1</c:v>
                </c:pt>
                <c:pt idx="3">
                  <c:v>3.57</c:v>
                </c:pt>
                <c:pt idx="4">
                  <c:v>2.2999999999999998</c:v>
                </c:pt>
              </c:numCache>
            </c:numRef>
          </c:val>
        </c:ser>
        <c:overlap val="100"/>
        <c:axId val="90945408"/>
        <c:axId val="90946944"/>
      </c:barChart>
      <c:catAx>
        <c:axId val="90945408"/>
        <c:scaling>
          <c:orientation val="minMax"/>
        </c:scaling>
        <c:axPos val="b"/>
        <c:numFmt formatCode="General" sourceLinked="1"/>
        <c:tickLblPos val="nextTo"/>
        <c:crossAx val="90946944"/>
        <c:crosses val="autoZero"/>
        <c:auto val="1"/>
        <c:lblAlgn val="ctr"/>
        <c:lblOffset val="100"/>
      </c:catAx>
      <c:valAx>
        <c:axId val="90946944"/>
        <c:scaling>
          <c:orientation val="minMax"/>
        </c:scaling>
        <c:axPos val="l"/>
        <c:numFmt formatCode="General" sourceLinked="1"/>
        <c:tickLblPos val="nextTo"/>
        <c:crossAx val="90945408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Исследователей на 1 млн. населения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delete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3091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</c:v>
                </c:pt>
              </c:strCache>
            </c:strRef>
          </c:tx>
          <c:dLbls>
            <c:dLbl>
              <c:idx val="0"/>
              <c:delete val="1"/>
            </c:dLbl>
            <c:dLbl>
              <c:idx val="2"/>
              <c:layout>
                <c:manualLayout>
                  <c:x val="-2.621556626655244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2840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3000</c:v>
                </c:pt>
                <c:pt idx="2">
                  <c:v>2840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</c:v>
                </c:pt>
              </c:strCache>
            </c:strRef>
          </c:tx>
          <c:dLbls>
            <c:dLbl>
              <c:idx val="0"/>
              <c:delete val="1"/>
            </c:dLbl>
            <c:dLbl>
              <c:idx val="2"/>
              <c:layout>
                <c:manualLayout>
                  <c:x val="7.3403585546347003E-2"/>
                  <c:y val="-1.3614411980682545E-2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3500</c:v>
                </c:pt>
                <c:pt idx="2">
                  <c:v>3800</c:v>
                </c:pt>
              </c:numCache>
            </c:numRef>
          </c:val>
        </c:ser>
        <c:axId val="91282048"/>
        <c:axId val="91304320"/>
      </c:barChart>
      <c:catAx>
        <c:axId val="91282048"/>
        <c:scaling>
          <c:orientation val="minMax"/>
        </c:scaling>
        <c:axPos val="b"/>
        <c:numFmt formatCode="General" sourceLinked="1"/>
        <c:tickLblPos val="nextTo"/>
        <c:crossAx val="91304320"/>
        <c:crosses val="autoZero"/>
        <c:auto val="1"/>
        <c:lblAlgn val="ctr"/>
        <c:lblOffset val="100"/>
      </c:catAx>
      <c:valAx>
        <c:axId val="91304320"/>
        <c:scaling>
          <c:orientation val="minMax"/>
        </c:scaling>
        <c:delete val="1"/>
        <c:axPos val="l"/>
        <c:numFmt formatCode="General" sourceLinked="1"/>
        <c:tickLblPos val="none"/>
        <c:crossAx val="91282048"/>
        <c:crosses val="autoZero"/>
        <c:crossBetween val="between"/>
      </c:valAx>
    </c:plotArea>
    <c:legend>
      <c:legendPos val="r"/>
      <c:legendEntry>
        <c:idx val="0"/>
        <c:delete val="1"/>
      </c:legendEntry>
      <c:layout/>
    </c:legend>
    <c:plotVisOnly val="1"/>
  </c:chart>
  <c:txPr>
    <a:bodyPr/>
    <a:lstStyle/>
    <a:p>
      <a:pPr>
        <a:defRPr sz="1200" b="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delete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1.25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</c:v>
                </c:pt>
              </c:strCache>
            </c:strRef>
          </c:tx>
          <c:dLbls>
            <c:dLbl>
              <c:idx val="0"/>
              <c:delete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1.4</c:v>
                </c:pt>
                <c:pt idx="2">
                  <c:v>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2,1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2,</a:t>
                    </a:r>
                    <a:r>
                      <a:rPr lang="ru-RU"/>
                      <a:t>8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1.8</c:v>
                </c:pt>
                <c:pt idx="2">
                  <c:v>2.2000000000000002</c:v>
                </c:pt>
              </c:numCache>
            </c:numRef>
          </c:val>
        </c:ser>
        <c:axId val="91265664"/>
        <c:axId val="91435392"/>
      </c:barChart>
      <c:catAx>
        <c:axId val="91265664"/>
        <c:scaling>
          <c:orientation val="minMax"/>
        </c:scaling>
        <c:axPos val="b"/>
        <c:numFmt formatCode="General" sourceLinked="1"/>
        <c:tickLblPos val="nextTo"/>
        <c:crossAx val="91435392"/>
        <c:crosses val="autoZero"/>
        <c:auto val="1"/>
        <c:lblAlgn val="ctr"/>
        <c:lblOffset val="100"/>
      </c:catAx>
      <c:valAx>
        <c:axId val="91435392"/>
        <c:scaling>
          <c:orientation val="minMax"/>
        </c:scaling>
        <c:delete val="1"/>
        <c:axPos val="l"/>
        <c:numFmt formatCode="General" sourceLinked="1"/>
        <c:tickLblPos val="none"/>
        <c:crossAx val="91265664"/>
        <c:crosses val="autoZero"/>
        <c:crossBetween val="between"/>
      </c:valAx>
    </c:plotArea>
    <c:legend>
      <c:legendPos val="r"/>
      <c:legendEntry>
        <c:idx val="0"/>
        <c:delete val="1"/>
      </c:legendEntry>
      <c:layout/>
    </c:legend>
    <c:plotVisOnly val="1"/>
  </c:chart>
  <c:txPr>
    <a:bodyPr/>
    <a:lstStyle/>
    <a:p>
      <a:pPr>
        <a:defRPr sz="1200" b="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delete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28.7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</c:v>
                </c:pt>
              </c:strCache>
            </c:strRef>
          </c:tx>
          <c:dLbls>
            <c:dLbl>
              <c:idx val="0"/>
              <c:delete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32</c:v>
                </c:pt>
                <c:pt idx="2">
                  <c:v>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</c:v>
                </c:pt>
              </c:strCache>
            </c:strRef>
          </c:tx>
          <c:dLbls>
            <c:dLbl>
              <c:idx val="0"/>
              <c:delete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45</c:v>
                </c:pt>
                <c:pt idx="2">
                  <c:v>70</c:v>
                </c:pt>
              </c:numCache>
            </c:numRef>
          </c:val>
        </c:ser>
        <c:axId val="91458176"/>
        <c:axId val="91468160"/>
      </c:barChart>
      <c:catAx>
        <c:axId val="91458176"/>
        <c:scaling>
          <c:orientation val="minMax"/>
        </c:scaling>
        <c:axPos val="b"/>
        <c:numFmt formatCode="General" sourceLinked="1"/>
        <c:tickLblPos val="nextTo"/>
        <c:crossAx val="91468160"/>
        <c:crosses val="autoZero"/>
        <c:auto val="1"/>
        <c:lblAlgn val="ctr"/>
        <c:lblOffset val="100"/>
      </c:catAx>
      <c:valAx>
        <c:axId val="91468160"/>
        <c:scaling>
          <c:orientation val="minMax"/>
        </c:scaling>
        <c:delete val="1"/>
        <c:axPos val="l"/>
        <c:numFmt formatCode="General" sourceLinked="1"/>
        <c:tickLblPos val="none"/>
        <c:crossAx val="91458176"/>
        <c:crosses val="autoZero"/>
        <c:crossBetween val="between"/>
      </c:valAx>
    </c:plotArea>
    <c:legend>
      <c:legendPos val="r"/>
      <c:legendEntry>
        <c:idx val="0"/>
        <c:delete val="1"/>
      </c:legendEntry>
      <c:layout/>
    </c:legend>
    <c:plotVisOnly val="1"/>
  </c:chart>
  <c:txPr>
    <a:bodyPr/>
    <a:lstStyle/>
    <a:p>
      <a:pPr>
        <a:defRPr sz="1200" b="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delete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2008-2010</c:v>
                </c:pt>
                <c:pt idx="1">
                  <c:v>2011-2020</c:v>
                </c:pt>
                <c:pt idx="2">
                  <c:v>2021-2030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</c:v>
                </c:pt>
              </c:strCache>
            </c:strRef>
          </c:tx>
          <c:dLbls>
            <c:dLbl>
              <c:idx val="0"/>
              <c:delete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2008-2010</c:v>
                </c:pt>
                <c:pt idx="1">
                  <c:v>2011-2020</c:v>
                </c:pt>
                <c:pt idx="2">
                  <c:v>2021-2030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</c:v>
                </c:pt>
              </c:strCache>
            </c:strRef>
          </c:tx>
          <c:dLbls>
            <c:dLbl>
              <c:idx val="0"/>
              <c:delete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2008-2010</c:v>
                </c:pt>
                <c:pt idx="1">
                  <c:v>2011-2020</c:v>
                </c:pt>
                <c:pt idx="2">
                  <c:v>2021-2030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3.5</c:v>
                </c:pt>
                <c:pt idx="2">
                  <c:v>4</c:v>
                </c:pt>
              </c:numCache>
            </c:numRef>
          </c:val>
        </c:ser>
        <c:axId val="91688320"/>
        <c:axId val="91698304"/>
      </c:barChart>
      <c:catAx>
        <c:axId val="91688320"/>
        <c:scaling>
          <c:orientation val="minMax"/>
        </c:scaling>
        <c:axPos val="b"/>
        <c:tickLblPos val="nextTo"/>
        <c:crossAx val="91698304"/>
        <c:crosses val="autoZero"/>
        <c:auto val="1"/>
        <c:lblAlgn val="ctr"/>
        <c:lblOffset val="100"/>
      </c:catAx>
      <c:valAx>
        <c:axId val="91698304"/>
        <c:scaling>
          <c:orientation val="minMax"/>
        </c:scaling>
        <c:delete val="1"/>
        <c:axPos val="l"/>
        <c:numFmt formatCode="General" sourceLinked="1"/>
        <c:tickLblPos val="none"/>
        <c:crossAx val="91688320"/>
        <c:crosses val="autoZero"/>
        <c:crossBetween val="between"/>
      </c:valAx>
    </c:plotArea>
    <c:legend>
      <c:legendPos val="r"/>
      <c:legendEntry>
        <c:idx val="0"/>
        <c:delete val="1"/>
      </c:legendEntry>
      <c:layout/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2000-2010</c:v>
                </c:pt>
                <c:pt idx="1">
                  <c:v>2011-2020</c:v>
                </c:pt>
                <c:pt idx="2">
                  <c:v>2021-2030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5.4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</c:v>
                </c:pt>
              </c:strCache>
            </c:strRef>
          </c:tx>
          <c:dLbls>
            <c:dLbl>
              <c:idx val="0"/>
              <c:delete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2000-2010</c:v>
                </c:pt>
                <c:pt idx="1">
                  <c:v>2011-2020</c:v>
                </c:pt>
                <c:pt idx="2">
                  <c:v>2021-2030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2.8</c:v>
                </c:pt>
                <c:pt idx="2">
                  <c:v>3.8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</c:v>
                </c:pt>
              </c:strCache>
            </c:strRef>
          </c:tx>
          <c:dLbls>
            <c:dLbl>
              <c:idx val="0"/>
              <c:delete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2000-2010</c:v>
                </c:pt>
                <c:pt idx="1">
                  <c:v>2011-2020</c:v>
                </c:pt>
                <c:pt idx="2">
                  <c:v>2021-2030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3.6</c:v>
                </c:pt>
                <c:pt idx="2">
                  <c:v>4.8</c:v>
                </c:pt>
              </c:numCache>
            </c:numRef>
          </c:val>
        </c:ser>
        <c:axId val="91733376"/>
        <c:axId val="91743360"/>
      </c:barChart>
      <c:catAx>
        <c:axId val="91733376"/>
        <c:scaling>
          <c:orientation val="minMax"/>
        </c:scaling>
        <c:axPos val="b"/>
        <c:tickLblPos val="nextTo"/>
        <c:crossAx val="91743360"/>
        <c:crosses val="autoZero"/>
        <c:auto val="1"/>
        <c:lblAlgn val="ctr"/>
        <c:lblOffset val="100"/>
      </c:catAx>
      <c:valAx>
        <c:axId val="91743360"/>
        <c:scaling>
          <c:orientation val="minMax"/>
        </c:scaling>
        <c:delete val="1"/>
        <c:axPos val="l"/>
        <c:numFmt formatCode="General" sourceLinked="1"/>
        <c:tickLblPos val="none"/>
        <c:crossAx val="91733376"/>
        <c:crosses val="autoZero"/>
        <c:crossBetween val="between"/>
      </c:valAx>
    </c:plotArea>
    <c:legend>
      <c:legendPos val="r"/>
      <c:legendEntry>
        <c:idx val="0"/>
        <c:delete val="1"/>
      </c:legendEntry>
      <c:layout/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dLbls>
            <c:dLbl>
              <c:idx val="0"/>
              <c:layout>
                <c:manualLayout>
                  <c:x val="-5.3290432437172923E-3"/>
                  <c:y val="0.1366990342150054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ru-RU"/>
                      <a:t>0,3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38,1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99</a:t>
                    </a:r>
                    <a:r>
                      <a:rPr lang="en-US"/>
                      <a:t>5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темпы прироста населения, %</c:v>
                </c:pt>
                <c:pt idx="1">
                  <c:v>средний возраст населения, лет</c:v>
                </c:pt>
                <c:pt idx="2">
                  <c:v>затраты на здравоохранение, на душу, по ППС, долл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-5</c:v>
                </c:pt>
                <c:pt idx="1">
                  <c:v>11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1,3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29,1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1623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темпы прироста населения, %</c:v>
                </c:pt>
                <c:pt idx="1">
                  <c:v>средний возраст населения, лет</c:v>
                </c:pt>
                <c:pt idx="2">
                  <c:v>затраты на здравоохранение, на душу, по ППС, долл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0,6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34,2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...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темпы прироста населения, %</c:v>
                </c:pt>
                <c:pt idx="1">
                  <c:v>средний возраст населения, лет</c:v>
                </c:pt>
                <c:pt idx="2">
                  <c:v>затраты на здравоохранение, на душу, по ППС, долл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</c:v>
                </c:pt>
                <c:pt idx="1">
                  <c:v>9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0,9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36,6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8362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темпы прироста населения, %</c:v>
                </c:pt>
                <c:pt idx="1">
                  <c:v>средний возраст населения, лет</c:v>
                </c:pt>
                <c:pt idx="2">
                  <c:v>затраты на здравоохранение, на душу, по ППС, долл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6</c:v>
                </c:pt>
                <c:pt idx="1">
                  <c:v>10</c:v>
                </c:pt>
                <c:pt idx="2">
                  <c:v>90</c:v>
                </c:pt>
              </c:numCache>
            </c:numRef>
          </c:val>
        </c:ser>
        <c:axId val="91954176"/>
        <c:axId val="91976448"/>
      </c:barChart>
      <c:catAx>
        <c:axId val="91954176"/>
        <c:scaling>
          <c:orientation val="minMax"/>
        </c:scaling>
        <c:axPos val="b"/>
        <c:tickLblPos val="nextTo"/>
        <c:crossAx val="91976448"/>
        <c:crosses val="autoZero"/>
        <c:auto val="1"/>
        <c:lblAlgn val="ctr"/>
        <c:lblOffset val="100"/>
      </c:catAx>
      <c:valAx>
        <c:axId val="91976448"/>
        <c:scaling>
          <c:orientation val="minMax"/>
        </c:scaling>
        <c:delete val="1"/>
        <c:axPos val="l"/>
        <c:numFmt formatCode="General" sourceLinked="1"/>
        <c:tickLblPos val="none"/>
        <c:crossAx val="919541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200" b="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BE4B-20D8-4871-8AA3-E8F0985B2A5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502CF2-1724-4109-B784-D6A9023A2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BE4B-20D8-4871-8AA3-E8F0985B2A5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2CF2-1724-4109-B784-D6A9023A2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BE4B-20D8-4871-8AA3-E8F0985B2A5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2CF2-1724-4109-B784-D6A9023A2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BE4B-20D8-4871-8AA3-E8F0985B2A5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502CF2-1724-4109-B784-D6A9023A2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BE4B-20D8-4871-8AA3-E8F0985B2A5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2CF2-1724-4109-B784-D6A9023A28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BE4B-20D8-4871-8AA3-E8F0985B2A5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2CF2-1724-4109-B784-D6A9023A2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BE4B-20D8-4871-8AA3-E8F0985B2A5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502CF2-1724-4109-B784-D6A9023A28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BE4B-20D8-4871-8AA3-E8F0985B2A5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2CF2-1724-4109-B784-D6A9023A2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BE4B-20D8-4871-8AA3-E8F0985B2A5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2CF2-1724-4109-B784-D6A9023A2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BE4B-20D8-4871-8AA3-E8F0985B2A5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2CF2-1724-4109-B784-D6A9023A2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BE4B-20D8-4871-8AA3-E8F0985B2A5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2CF2-1724-4109-B784-D6A9023A28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01BE4B-20D8-4871-8AA3-E8F0985B2A5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502CF2-1724-4109-B784-D6A9023A28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7148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357158" y="1702346"/>
            <a:ext cx="8458200" cy="10837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Сопоставительный анализ факторов научно-технологического развития России и других стран в контексте цивилизационных циклов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6143644"/>
            <a:ext cx="2719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Москва – МИСК – 2013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928934"/>
            <a:ext cx="756226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/>
              <a:t>Презентация отчета по этапу 5 темы «Анализ факторов научно-</a:t>
            </a:r>
          </a:p>
          <a:p>
            <a:pPr algn="ctr"/>
            <a:r>
              <a:rPr lang="ru-RU" sz="1600" b="1" dirty="0" smtClean="0"/>
              <a:t>технологического развития в контексте цивилизационных циклов», </a:t>
            </a:r>
          </a:p>
          <a:p>
            <a:pPr algn="ctr"/>
            <a:r>
              <a:rPr lang="ru-RU" sz="1600" b="1" dirty="0" smtClean="0"/>
              <a:t>выполняемой Международным институтом </a:t>
            </a:r>
            <a:r>
              <a:rPr lang="ru-RU" sz="1600" b="1" dirty="0" err="1" smtClean="0"/>
              <a:t>П.Сорокина-Н.Кондратьева</a:t>
            </a:r>
            <a:r>
              <a:rPr lang="ru-RU" sz="1600" b="1" dirty="0" smtClean="0"/>
              <a:t> </a:t>
            </a:r>
          </a:p>
          <a:p>
            <a:pPr algn="ctr"/>
            <a:r>
              <a:rPr lang="ru-RU" sz="1600" b="1" dirty="0" smtClean="0"/>
              <a:t>по </a:t>
            </a:r>
            <a:r>
              <a:rPr lang="ru-RU" sz="1600" b="1" dirty="0" err="1" smtClean="0"/>
              <a:t>госконтракту</a:t>
            </a:r>
            <a:r>
              <a:rPr lang="ru-RU" sz="1600" b="1" dirty="0" smtClean="0"/>
              <a:t> с </a:t>
            </a:r>
            <a:r>
              <a:rPr lang="ru-RU" sz="1600" b="1" dirty="0" err="1" smtClean="0"/>
              <a:t>Минобрнауки</a:t>
            </a:r>
            <a:r>
              <a:rPr lang="ru-RU" sz="1600" b="1" dirty="0" smtClean="0"/>
              <a:t> России от 14.06.2011 № 13.521.12.1009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4414354"/>
            <a:ext cx="4572000" cy="8720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b="1" dirty="0" smtClean="0"/>
              <a:t>Ю.В. Яковец</a:t>
            </a:r>
            <a:endParaRPr lang="ru-RU" dirty="0" smtClean="0"/>
          </a:p>
          <a:p>
            <a:pPr algn="r">
              <a:lnSpc>
                <a:spcPct val="150000"/>
              </a:lnSpc>
            </a:pPr>
            <a:r>
              <a:rPr lang="ru-RU" b="1" dirty="0" err="1" smtClean="0"/>
              <a:t>д.э.н</a:t>
            </a:r>
            <a:r>
              <a:rPr lang="ru-RU" b="1" dirty="0" smtClean="0"/>
              <a:t>., профессор, академик РАЕН</a:t>
            </a:r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57166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Международный институт </a:t>
            </a:r>
            <a:endParaRPr lang="ru-RU" dirty="0" smtClean="0"/>
          </a:p>
          <a:p>
            <a:pPr algn="ctr"/>
            <a:r>
              <a:rPr lang="ru-RU" b="1" dirty="0" smtClean="0"/>
              <a:t>Питирима Сорокина – Николая Кондратьева</a:t>
            </a:r>
            <a:endParaRPr lang="ru-RU" dirty="0" smtClean="0"/>
          </a:p>
          <a:p>
            <a:pPr algn="ctr"/>
            <a:r>
              <a:rPr lang="ru-RU" b="1" dirty="0" smtClean="0"/>
              <a:t> 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071546"/>
          <a:ext cx="8215370" cy="714380"/>
        </p:xfrm>
        <a:graphic>
          <a:graphicData uri="http://schemas.openxmlformats.org/drawingml/2006/table">
            <a:tbl>
              <a:tblPr/>
              <a:tblGrid>
                <a:gridCol w="2748417"/>
                <a:gridCol w="2518239"/>
                <a:gridCol w="2948714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Исследователей на 1 млн. населения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Затраты на НИОКР в % к ВВП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Заявки на патенты от резидентов, тыс.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00100" y="282339"/>
            <a:ext cx="70009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Рис. 5.1. Сценарии научно-технологического развития.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 – инерционный, Б – инновационно-прорывной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4000504"/>
          <a:ext cx="8358246" cy="571504"/>
        </p:xfrm>
        <a:graphic>
          <a:graphicData uri="http://schemas.openxmlformats.org/drawingml/2006/table">
            <a:tbl>
              <a:tblPr/>
              <a:tblGrid>
                <a:gridCol w="4429156"/>
                <a:gridCol w="3929090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80870" algn="l"/>
                        </a:tabLs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Темпы прироста производительности труда, %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80870" algn="l"/>
                        </a:tabLst>
                      </a:pPr>
                      <a:r>
                        <a:rPr lang="ru-RU" sz="1600" b="1" dirty="0" smtClean="0">
                          <a:latin typeface="+mj-lt"/>
                          <a:ea typeface="Calibri"/>
                          <a:cs typeface="Times New Roman"/>
                        </a:rPr>
                        <a:t>Темпы </a:t>
                      </a: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прироста </a:t>
                      </a:r>
                      <a:r>
                        <a:rPr lang="ru-RU" sz="1600" b="1" dirty="0" smtClean="0">
                          <a:latin typeface="+mj-lt"/>
                          <a:ea typeface="Calibri"/>
                          <a:cs typeface="Times New Roman"/>
                        </a:rPr>
                        <a:t>ВВП, %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00034" y="1714488"/>
          <a:ext cx="2452037" cy="208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214678" y="1714488"/>
          <a:ext cx="2553128" cy="2094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6143636" y="1714488"/>
          <a:ext cx="2428892" cy="208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071538" y="4357694"/>
          <a:ext cx="2999095" cy="2337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5072066" y="4357694"/>
          <a:ext cx="3286116" cy="234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11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251777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28596" y="504419"/>
            <a:ext cx="8286808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6. Сопоставительный анализ факторов научно-технологического развития.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b="1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ea typeface="Calibri" pitchFamily="34" charset="0"/>
                <a:cs typeface="Times New Roman" pitchFamily="18" charset="0"/>
              </a:rPr>
              <a:t>   6.1. Демографический фактор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ea typeface="Calibri" pitchFamily="34" charset="0"/>
                <a:cs typeface="Times New Roman" pitchFamily="18" charset="0"/>
              </a:rPr>
              <a:t>   (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1 – Россия, 2 – мир, 3- Китай, 4-США</a:t>
            </a:r>
            <a:r>
              <a:rPr lang="ru-RU" b="1" i="1" dirty="0" smtClean="0">
                <a:ea typeface="Calibri" pitchFamily="34" charset="0"/>
                <a:cs typeface="Times New Roman" pitchFamily="18" charset="0"/>
              </a:rPr>
              <a:t>)</a:t>
            </a:r>
            <a:endParaRPr lang="ru-RU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2214554"/>
          <a:ext cx="8286808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85720" y="360678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28596" y="1503421"/>
            <a:ext cx="55721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000" b="1" i="1" dirty="0" smtClean="0"/>
              <a:t>6.2. Природно-экологический фактор.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ea typeface="Calibri" pitchFamily="34" charset="0"/>
                <a:cs typeface="Times New Roman" pitchFamily="18" charset="0"/>
              </a:rPr>
              <a:t>   </a:t>
            </a:r>
            <a:r>
              <a:rPr lang="ru-RU" b="1" i="1" dirty="0" smtClean="0">
                <a:ea typeface="Calibri" pitchFamily="34" charset="0"/>
                <a:cs typeface="Times New Roman" pitchFamily="18" charset="0"/>
              </a:rPr>
              <a:t>(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1 – Россия, 2 – мир, 3- Китай, 4-США</a:t>
            </a:r>
            <a:r>
              <a:rPr lang="ru-RU" b="1" i="1" dirty="0" smtClean="0">
                <a:ea typeface="Calibri" pitchFamily="34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85720" y="360678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2357430"/>
          <a:ext cx="850112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14282" y="323000"/>
            <a:ext cx="557216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ea typeface="Calibri" pitchFamily="34" charset="0"/>
                <a:cs typeface="Times New Roman" pitchFamily="18" charset="0"/>
              </a:rPr>
              <a:t>   6.3. Технологический фактор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ea typeface="Calibri" pitchFamily="34" charset="0"/>
                <a:cs typeface="Times New Roman" pitchFamily="18" charset="0"/>
              </a:rPr>
              <a:t>   (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1 – Россия, 2 – мир, 3- Китай, 4-США</a:t>
            </a:r>
            <a:r>
              <a:rPr lang="ru-RU" b="1" i="1" dirty="0" smtClean="0">
                <a:ea typeface="Calibri" pitchFamily="34" charset="0"/>
                <a:cs typeface="Times New Roman" pitchFamily="18" charset="0"/>
              </a:rPr>
              <a:t>)</a:t>
            </a:r>
            <a:endParaRPr lang="ru-RU" dirty="0" smtClean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85720" y="360678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1071546"/>
          <a:ext cx="8501122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85720" y="3857628"/>
          <a:ext cx="8572560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740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386080"/>
            <a:ext cx="38729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ea typeface="Calibri" pitchFamily="34" charset="0"/>
                <a:cs typeface="Times New Roman" pitchFamily="18" charset="0"/>
              </a:rPr>
              <a:t>6.4. Экономический фактор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28596" y="448370"/>
            <a:ext cx="6715172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i="1" dirty="0" smtClean="0"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000" b="1" i="1" dirty="0" smtClean="0"/>
              <a:t>6.5. Геополитический фактор.</a:t>
            </a:r>
          </a:p>
          <a:p>
            <a:r>
              <a:rPr lang="ru-RU" dirty="0" smtClean="0"/>
              <a:t>   (Оценка на базе стратегической матрицы, баллы)</a:t>
            </a:r>
          </a:p>
          <a:p>
            <a:endParaRPr lang="ru-RU" b="1" dirty="0" smtClean="0"/>
          </a:p>
          <a:p>
            <a:r>
              <a:rPr lang="ru-RU" b="1" dirty="0" smtClean="0"/>
              <a:t>   Геополитическое положение</a:t>
            </a:r>
          </a:p>
          <a:p>
            <a:endParaRPr lang="ru-RU" sz="2000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85720" y="360678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740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28596" y="1643050"/>
          <a:ext cx="8072494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28596" y="4357694"/>
          <a:ext cx="8143932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4097213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Интегральные показатели мощи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00034" y="555949"/>
            <a:ext cx="650085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6.6. Социокультурный фактор.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ea typeface="Calibri" pitchFamily="34" charset="0"/>
                <a:cs typeface="Times New Roman" pitchFamily="18" charset="0"/>
              </a:rPr>
              <a:t>   </a:t>
            </a:r>
            <a:r>
              <a:rPr lang="ru-RU" b="1" i="1" dirty="0" smtClean="0">
                <a:ea typeface="Calibri" pitchFamily="34" charset="0"/>
                <a:cs typeface="Times New Roman" pitchFamily="18" charset="0"/>
              </a:rPr>
              <a:t>(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1 – Россия, 2 – мир, 3- Китай, 4-США</a:t>
            </a:r>
            <a:r>
              <a:rPr lang="ru-RU" b="1" i="1" dirty="0" smtClean="0">
                <a:ea typeface="Calibri" pitchFamily="34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928802"/>
          <a:ext cx="821537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57158" y="285728"/>
            <a:ext cx="8643998" cy="62865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200" b="1" dirty="0" smtClean="0"/>
              <a:t>7. Приоритеты долгосрочной стратегии.</a:t>
            </a:r>
          </a:p>
          <a:p>
            <a:endParaRPr lang="ru-RU" dirty="0" smtClean="0"/>
          </a:p>
          <a:p>
            <a:r>
              <a:rPr lang="ru-RU" b="1" i="1" dirty="0" smtClean="0"/>
              <a:t>   7.1. Главный приоритет</a:t>
            </a:r>
            <a:r>
              <a:rPr lang="ru-RU" dirty="0" smtClean="0"/>
              <a:t> – преодоление последствий цивилизационного кризиса, технологической деградации и структурной деформации экономики, повышение ее конкурентоспособности, укрепление позиций в геоцивилизационном пространстве на основе осуществления стратегии инновационно-технологического прорыва.</a:t>
            </a:r>
          </a:p>
          <a:p>
            <a:r>
              <a:rPr lang="ru-RU" b="1" i="1" dirty="0" smtClean="0"/>
              <a:t>   7.2. Приоритеты по факторам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- ослабление депопуляции и перераспределение трудовых ресурсов по секторам;</a:t>
            </a:r>
          </a:p>
          <a:p>
            <a:pPr lvl="1"/>
            <a:r>
              <a:rPr lang="ru-RU" dirty="0" smtClean="0"/>
              <a:t>- сбережение природных ресурсов, сокращение потребления энергии и загрязнений окружающей среды;</a:t>
            </a:r>
          </a:p>
          <a:p>
            <a:pPr lvl="1"/>
            <a:r>
              <a:rPr lang="ru-RU" dirty="0" smtClean="0"/>
              <a:t>- ключевой фактор – крупномасштабное освоение ТУ-6 и удвоение темпов производительности труда;</a:t>
            </a:r>
          </a:p>
          <a:p>
            <a:pPr lvl="1"/>
            <a:r>
              <a:rPr lang="ru-RU" dirty="0" smtClean="0"/>
              <a:t>- сдвиги в структуре экономики в пользу </a:t>
            </a:r>
            <a:r>
              <a:rPr lang="ru-RU" dirty="0" err="1" smtClean="0"/>
              <a:t>инновационно-инвестиционного</a:t>
            </a:r>
            <a:r>
              <a:rPr lang="ru-RU" dirty="0" smtClean="0"/>
              <a:t> и потребительского секторов, преодоление «экономики мыльных пузырей», высокие темпы инвестиций; сдвиги в структуре внешней торговли;</a:t>
            </a:r>
          </a:p>
          <a:p>
            <a:pPr lvl="1"/>
            <a:r>
              <a:rPr lang="ru-RU" dirty="0" smtClean="0"/>
              <a:t>- опережающие темпы развития науки и инноваций, повышение фундаментальности, </a:t>
            </a:r>
            <a:r>
              <a:rPr lang="ru-RU" dirty="0" err="1" smtClean="0"/>
              <a:t>креативности</a:t>
            </a:r>
            <a:r>
              <a:rPr lang="ru-RU" dirty="0" smtClean="0"/>
              <a:t> и непрерывности образования;</a:t>
            </a:r>
          </a:p>
          <a:p>
            <a:pPr lvl="1"/>
            <a:r>
              <a:rPr lang="ru-RU" dirty="0" smtClean="0"/>
              <a:t>- усиление регулирующей роли государства, долгосрочная научно-технологическая стратегия, усиление государством поддержки базисных инноваций ТУ-6.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14282" y="857232"/>
            <a:ext cx="3643338" cy="91121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 Разработка методологии прогнозирования факторов НТР в контексте цивилизационных циклов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(07-09.2011)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14282" y="1793355"/>
            <a:ext cx="3643338" cy="68947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 Ситуационный анализ факторов НТР мира и России</a:t>
            </a: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(10-12.2011)</a:t>
            </a: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4714876" y="785794"/>
            <a:ext cx="4214842" cy="91284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5.1. Обоснование приоритетов научно-технологических и социально-культурных трансформаций применительно к фазам цивилизационного цикла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214282" y="2499148"/>
            <a:ext cx="3643338" cy="69805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Прогноз факторов НТР мира и России в контексте цивилизационных циклов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(01-07.2012)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714876" y="1777998"/>
            <a:ext cx="4214842" cy="72230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5.2. Определение ключевых факторов научно-технологического и цивилизационного развития России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714876" y="3643314"/>
            <a:ext cx="4214842" cy="98428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5.4. Оценка перспектив научно-технологического и социально-политического развития России на основе определения ключевых факторов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214282" y="3240062"/>
            <a:ext cx="3643338" cy="110015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 Анализ и прогноз взаимосвязи науки и технологий с факторами НТР мира и России в условиях перехода к постиндустриальной цивилизации (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08-12.2012)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714876" y="2587592"/>
            <a:ext cx="4214842" cy="98428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5.3.Выявление культурологических и психологических барьеров на пути инновационного развития России и способы их преодоления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714876" y="4697427"/>
            <a:ext cx="4214842" cy="8032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5.5.Межстрановые и межцивилизационные сопоставления факторов НТР на разных фазах цивилизационных циклов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214282" y="4394170"/>
            <a:ext cx="3643338" cy="9461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 Сопоставительный анализ факторов НТР России и других стран в контексте цивилизационных циклов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(01-03.2013)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714876" y="5587988"/>
            <a:ext cx="4214842" cy="91284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5.6. Разработка предложений по повышению эффективности внешнеэкономических и научно-технических связей России с наиболее развитыми странами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214282" y="5411783"/>
            <a:ext cx="3643338" cy="112715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6. Рекомендации к долгосрочной научно-технологической стратегии России, ориентированной на освоение шестого технологического уклада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(04-05.2013)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3857620" y="4714884"/>
            <a:ext cx="379827" cy="146050"/>
          </a:xfrm>
          <a:prstGeom prst="rightArrow">
            <a:avLst>
              <a:gd name="adj1" fmla="val 50000"/>
              <a:gd name="adj2" fmla="val 67935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AutoShape 9"/>
          <p:cNvSpPr>
            <a:spLocks noChangeShapeType="1"/>
          </p:cNvSpPr>
          <p:nvPr/>
        </p:nvSpPr>
        <p:spPr bwMode="auto">
          <a:xfrm flipV="1">
            <a:off x="4283076" y="3860790"/>
            <a:ext cx="0" cy="2060575"/>
          </a:xfrm>
          <a:prstGeom prst="straightConnector1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/>
          <p:cNvSpPr>
            <a:spLocks noChangeShapeType="1"/>
          </p:cNvSpPr>
          <p:nvPr/>
        </p:nvSpPr>
        <p:spPr bwMode="auto">
          <a:xfrm>
            <a:off x="4283076" y="5932492"/>
            <a:ext cx="43180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AutoShape 7"/>
          <p:cNvSpPr>
            <a:spLocks noChangeShapeType="1"/>
          </p:cNvSpPr>
          <p:nvPr/>
        </p:nvSpPr>
        <p:spPr bwMode="auto">
          <a:xfrm>
            <a:off x="4283076" y="4932360"/>
            <a:ext cx="43180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/>
          <p:cNvSpPr>
            <a:spLocks noChangeShapeType="1"/>
          </p:cNvSpPr>
          <p:nvPr/>
        </p:nvSpPr>
        <p:spPr bwMode="auto">
          <a:xfrm flipV="1">
            <a:off x="4283076" y="2860658"/>
            <a:ext cx="0" cy="2624137"/>
          </a:xfrm>
          <a:prstGeom prst="straightConnector1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AutoShape 5"/>
          <p:cNvSpPr>
            <a:spLocks noChangeShapeType="1"/>
          </p:cNvSpPr>
          <p:nvPr/>
        </p:nvSpPr>
        <p:spPr bwMode="auto">
          <a:xfrm>
            <a:off x="4279904" y="4003666"/>
            <a:ext cx="43180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/>
          <p:cNvSpPr>
            <a:spLocks noChangeShapeType="1"/>
          </p:cNvSpPr>
          <p:nvPr/>
        </p:nvSpPr>
        <p:spPr bwMode="auto">
          <a:xfrm>
            <a:off x="4279904" y="3146410"/>
            <a:ext cx="43180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AutoShape 3"/>
          <p:cNvSpPr>
            <a:spLocks noChangeShapeType="1"/>
          </p:cNvSpPr>
          <p:nvPr/>
        </p:nvSpPr>
        <p:spPr bwMode="auto">
          <a:xfrm flipV="1">
            <a:off x="4283076" y="1214422"/>
            <a:ext cx="0" cy="1931988"/>
          </a:xfrm>
          <a:prstGeom prst="straightConnector1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AutoShape 2"/>
          <p:cNvSpPr>
            <a:spLocks noChangeShapeType="1"/>
          </p:cNvSpPr>
          <p:nvPr/>
        </p:nvSpPr>
        <p:spPr bwMode="auto">
          <a:xfrm>
            <a:off x="4279904" y="1217584"/>
            <a:ext cx="43180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AutoShape 1"/>
          <p:cNvSpPr>
            <a:spLocks noChangeShapeType="1"/>
          </p:cNvSpPr>
          <p:nvPr/>
        </p:nvSpPr>
        <p:spPr bwMode="auto">
          <a:xfrm>
            <a:off x="4283076" y="2187558"/>
            <a:ext cx="43180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71438" y="43884"/>
            <a:ext cx="88582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 Логика и структура исследования.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677110" y="416462"/>
            <a:ext cx="2252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a typeface="Calibri" pitchFamily="34" charset="0"/>
                <a:cs typeface="Times New Roman" pitchFamily="18" charset="0"/>
              </a:rPr>
              <a:t>Структура этапа 5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00034" y="428604"/>
            <a:ext cx="3304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ea typeface="Calibri" pitchFamily="34" charset="0"/>
                <a:cs typeface="Times New Roman" pitchFamily="18" charset="0"/>
              </a:rPr>
              <a:t>Этапы исследования темы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14282" y="142852"/>
            <a:ext cx="8643998" cy="642942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200" b="1" dirty="0" smtClean="0"/>
              <a:t>2. Актуальность и новизна исследования.</a:t>
            </a:r>
            <a:endParaRPr lang="ru-RU" sz="2200" dirty="0" smtClean="0"/>
          </a:p>
          <a:p>
            <a:r>
              <a:rPr lang="ru-RU" b="1" i="1" dirty="0" smtClean="0"/>
              <a:t>   2.1. Актуальность исследования.</a:t>
            </a:r>
            <a:endParaRPr lang="ru-RU" dirty="0" smtClean="0"/>
          </a:p>
          <a:p>
            <a:pPr lvl="1"/>
            <a:r>
              <a:rPr lang="ru-RU" dirty="0" smtClean="0"/>
              <a:t>   Сопоставительный анализ факторов научно-технологического развития России и ведущих зарубежных стран позволяет оценить территориальные сдвиги в динамике и структуре научно-технологического и экономического развития в период развертывания цивилизационного кризиса и освоения научно-технологической революции </a:t>
            </a:r>
            <a:r>
              <a:rPr lang="en-US" dirty="0" smtClean="0"/>
              <a:t>XXI</a:t>
            </a:r>
            <a:r>
              <a:rPr lang="ru-RU" dirty="0" smtClean="0"/>
              <a:t> века (НТР-21). Усиливается неравномерность развития стран и цивилизаций, происходит смена мировых лидеров. </a:t>
            </a:r>
          </a:p>
          <a:p>
            <a:pPr lvl="1"/>
            <a:r>
              <a:rPr lang="ru-RU" dirty="0" smtClean="0"/>
              <a:t>   Позиции России в геоцивилизационном пространстве резко ухудшились в результате технологической деградации и структурной деформации экономики.</a:t>
            </a:r>
          </a:p>
          <a:p>
            <a:pPr lvl="1"/>
            <a:r>
              <a:rPr lang="ru-RU" dirty="0" smtClean="0"/>
              <a:t>   Сопоставительный анализ России и ведущих зарубежных стран по факторам НТР позволяет выявить перемещение центра творческой активности на Восток и обосновать приоритеты долгосрочной научно-технологической и социально-политической стратегии. </a:t>
            </a:r>
          </a:p>
          <a:p>
            <a:r>
              <a:rPr lang="ru-RU" b="1" i="1" dirty="0" smtClean="0"/>
              <a:t>   2.2. Новизна исследования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   Впервые осуществлен сопоставительный анализ России и 20 ведущих зарубежных стран по шести факторам научно-технологического развития и на этой основе определены приоритеты и ключевые факторы, позволяющие преодолеть цивилизационный кризис и при реализации стратегии инновационного прорыва приблизиться к группе авангардных стран.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14282" y="71414"/>
            <a:ext cx="8643998" cy="257176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200" b="1" dirty="0" smtClean="0"/>
              <a:t>3. Обоснование приоритетов научно-технологических и социально-политических трансформаций России применительно к фазам цивилизационных циклов.</a:t>
            </a:r>
            <a:endParaRPr lang="ru-RU" sz="2200" dirty="0" smtClean="0"/>
          </a:p>
          <a:p>
            <a:r>
              <a:rPr lang="ru-RU" sz="2400" dirty="0" smtClean="0"/>
              <a:t>   </a:t>
            </a:r>
            <a:r>
              <a:rPr lang="ru-RU" dirty="0" smtClean="0"/>
              <a:t>3.1. Сопоставительный анализ показал, что в кризисной фазе цивилизационного цикла, которая в России началась с 1990–</a:t>
            </a:r>
            <a:r>
              <a:rPr lang="ru-RU" dirty="0" err="1" smtClean="0"/>
              <a:t>х</a:t>
            </a:r>
            <a:r>
              <a:rPr lang="ru-RU" dirty="0" smtClean="0"/>
              <a:t> годов, положение России в геоцивилизационном пространстве резко ухудшилось, особенно по демографическому, технологическому и экономическому факторам (рис. 2.1).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2631040"/>
            <a:ext cx="85725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Рис. 2.1. Сопоставление основных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макропоказателей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России и мира.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3029774"/>
          <a:ext cx="2310146" cy="2571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143239" y="3029774"/>
          <a:ext cx="2571769" cy="2613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929322" y="3029774"/>
          <a:ext cx="2500330" cy="2613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одзаголовок 2"/>
          <p:cNvSpPr txBox="1">
            <a:spLocks/>
          </p:cNvSpPr>
          <p:nvPr/>
        </p:nvSpPr>
        <p:spPr>
          <a:xfrm>
            <a:off x="500034" y="5643578"/>
            <a:ext cx="8643998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dirty="0" smtClean="0"/>
              <a:t>   Благоприятным является природно-экологический фактор: в 2010 г. доля природной ренты в ВВП России составила 19,9% против 4% в среднем по миру и 1,4% по странам с высокими доходами.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85720" y="500042"/>
            <a:ext cx="8643998" cy="14287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000" dirty="0" smtClean="0"/>
              <a:t>   3.2. Сопоставление научно-технического потенциала России с зарубежными странами показывает  низкую эффективность использования потенциала (рис. 3.2). 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428860" y="1857364"/>
            <a:ext cx="40005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Рис. 3.2. Доля России в мире, %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689295"/>
          <a:ext cx="8358247" cy="290621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901255"/>
                <a:gridCol w="3538777"/>
                <a:gridCol w="918215"/>
              </a:tblGrid>
              <a:tr h="570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</a:rPr>
                        <a:t>- Численность исследователей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</a:rPr>
                        <a:t>5%</a:t>
                      </a:r>
                      <a:endParaRPr lang="ru-RU" sz="16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0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</a:rPr>
                        <a:t>- Заявки на патенты от резидентов</a:t>
                      </a:r>
                      <a:endParaRPr lang="ru-RU" sz="16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</a:rPr>
                        <a:t>2,7%</a:t>
                      </a:r>
                      <a:endParaRPr lang="ru-RU" sz="16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0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</a:rPr>
                        <a:t>- Доля затрат на НИОКР в ВВП</a:t>
                      </a:r>
                      <a:endParaRPr lang="ru-RU" sz="16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</a:rPr>
                        <a:t>1,4%</a:t>
                      </a:r>
                      <a:endParaRPr lang="ru-RU" sz="16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8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</a:rPr>
                        <a:t>- Роялти и доходы от лицензий</a:t>
                      </a:r>
                      <a:endParaRPr lang="ru-RU" sz="16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</a:rPr>
                        <a:t>0,3%</a:t>
                      </a:r>
                      <a:endParaRPr lang="ru-RU" sz="16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2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</a:rPr>
                        <a:t>- Доля в мировом высокотехнологичном экспорте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</a:rPr>
                        <a:t>0,3%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357686" y="2714620"/>
            <a:ext cx="3429024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357685" y="3286124"/>
            <a:ext cx="1928827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357685" y="3857628"/>
            <a:ext cx="1071571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357687" y="5072074"/>
            <a:ext cx="285752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357687" y="4429132"/>
            <a:ext cx="285751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85720" y="357166"/>
            <a:ext cx="8643998" cy="642942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200" b="1" dirty="0" smtClean="0"/>
              <a:t>4. Ключевые факторы научно-технологического и цивилизационного развития России.</a:t>
            </a:r>
          </a:p>
          <a:p>
            <a:endParaRPr lang="ru-RU" sz="2400" dirty="0" smtClean="0"/>
          </a:p>
          <a:p>
            <a:r>
              <a:rPr lang="ru-RU" sz="2400" b="1" i="1" dirty="0" smtClean="0"/>
              <a:t>   </a:t>
            </a:r>
            <a:r>
              <a:rPr lang="ru-RU" sz="2000" b="1" i="1" dirty="0" smtClean="0"/>
              <a:t>4.1. Активизация научно-образовательного фактора</a:t>
            </a:r>
            <a:r>
              <a:rPr lang="ru-RU" sz="2000" dirty="0" smtClean="0"/>
              <a:t>.</a:t>
            </a:r>
          </a:p>
          <a:p>
            <a:pPr lvl="1"/>
            <a:r>
              <a:rPr lang="ru-RU" sz="2000" dirty="0" smtClean="0"/>
              <a:t>- Возвышение науки, увеличение числа исследователей, повышение доли затрат на науку до 2,5-3% ВВП, омоложение научных кадров</a:t>
            </a:r>
          </a:p>
          <a:p>
            <a:pPr lvl="1"/>
            <a:r>
              <a:rPr lang="ru-RU" sz="2000" dirty="0" smtClean="0"/>
              <a:t>- Повышение фундаментальности, </a:t>
            </a:r>
            <a:r>
              <a:rPr lang="ru-RU" sz="2000" dirty="0" err="1" smtClean="0"/>
              <a:t>креативности</a:t>
            </a:r>
            <a:r>
              <a:rPr lang="ru-RU" sz="2000" dirty="0" smtClean="0"/>
              <a:t>, </a:t>
            </a:r>
            <a:r>
              <a:rPr lang="ru-RU" sz="2000" dirty="0" err="1" smtClean="0"/>
              <a:t>инновационности</a:t>
            </a:r>
            <a:r>
              <a:rPr lang="ru-RU" sz="2000" dirty="0" smtClean="0"/>
              <a:t> и непрерывности образования</a:t>
            </a:r>
          </a:p>
          <a:p>
            <a:pPr lvl="1">
              <a:buFontTx/>
              <a:buChar char="-"/>
            </a:pPr>
            <a:r>
              <a:rPr lang="ru-RU" sz="2000" dirty="0" smtClean="0"/>
              <a:t>Синтез научной, образовательной и информационной революций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i="1" dirty="0" smtClean="0"/>
              <a:t>   4.2. Инновационное обновление основного капитала</a:t>
            </a:r>
            <a:r>
              <a:rPr lang="ru-RU" sz="2000" dirty="0" smtClean="0"/>
              <a:t>.</a:t>
            </a:r>
          </a:p>
          <a:p>
            <a:pPr lvl="1"/>
            <a:r>
              <a:rPr lang="ru-RU" sz="2000" dirty="0" smtClean="0"/>
              <a:t>- Повышение доли накоплений и инвестиций в ВВП, опора на базовые инновации </a:t>
            </a:r>
            <a:r>
              <a:rPr lang="en-US" sz="2000" dirty="0" smtClean="0"/>
              <a:t>VI</a:t>
            </a:r>
            <a:r>
              <a:rPr lang="ru-RU" sz="2000" dirty="0" smtClean="0"/>
              <a:t> уклада</a:t>
            </a:r>
          </a:p>
          <a:p>
            <a:pPr lvl="1"/>
            <a:r>
              <a:rPr lang="ru-RU" sz="2000" dirty="0" smtClean="0"/>
              <a:t>- Ускорение темпов обновления основного капитала в 1,5-2 раза, снижение степени износа основного капитала в 1,5 раза</a:t>
            </a:r>
          </a:p>
          <a:p>
            <a:pPr lvl="1"/>
            <a:r>
              <a:rPr lang="ru-RU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85720" y="357166"/>
            <a:ext cx="8643998" cy="378621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400" dirty="0" smtClean="0"/>
          </a:p>
          <a:p>
            <a:r>
              <a:rPr lang="ru-RU" sz="2000" b="1" i="1" dirty="0" smtClean="0"/>
              <a:t>   4.3. Прогрессивные сдвиги в структуре экономики</a:t>
            </a:r>
            <a:r>
              <a:rPr lang="ru-RU" sz="2000" dirty="0" smtClean="0"/>
              <a:t>.</a:t>
            </a:r>
          </a:p>
          <a:p>
            <a:pPr lvl="1"/>
            <a:r>
              <a:rPr lang="ru-RU" sz="2000" dirty="0" smtClean="0"/>
              <a:t>- Увеличение доли </a:t>
            </a:r>
            <a:r>
              <a:rPr lang="ru-RU" sz="2000" dirty="0" err="1" smtClean="0"/>
              <a:t>инновационно-инвестиционного</a:t>
            </a:r>
            <a:r>
              <a:rPr lang="ru-RU" sz="2000" dirty="0" smtClean="0"/>
              <a:t> сектора экономики в 1,2-1,3 раза; опережающее развитие химической промышленности;</a:t>
            </a:r>
          </a:p>
          <a:p>
            <a:pPr lvl="1"/>
            <a:r>
              <a:rPr lang="ru-RU" sz="2000" dirty="0" smtClean="0"/>
              <a:t>- Увеличение доли потребительского сектора, повышение обеспечения собственным продовольствием;</a:t>
            </a:r>
          </a:p>
          <a:p>
            <a:pPr lvl="1"/>
            <a:r>
              <a:rPr lang="ru-RU" sz="2000" dirty="0" smtClean="0"/>
              <a:t>- Модернизация и опережающее развитие транспортной инфраструктуры;</a:t>
            </a:r>
          </a:p>
          <a:p>
            <a:pPr lvl="1"/>
            <a:r>
              <a:rPr lang="ru-RU" sz="2000" dirty="0" smtClean="0"/>
              <a:t>- Сокращение доли рыночной инфраструктуры, особенно торговли, операций с недвижимостью, финансовых услуг</a:t>
            </a:r>
          </a:p>
          <a:p>
            <a:endParaRPr lang="ru-RU" sz="2000" dirty="0" smtClean="0"/>
          </a:p>
          <a:p>
            <a:pPr lvl="1"/>
            <a:r>
              <a:rPr lang="ru-RU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57158" y="357166"/>
            <a:ext cx="8643998" cy="60007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000" b="1" i="1" dirty="0" smtClean="0"/>
              <a:t>   4.4. Усиление и повышение эффективности государственного регулирования экономики</a:t>
            </a:r>
            <a:r>
              <a:rPr lang="ru-RU" sz="2000" dirty="0" smtClean="0"/>
              <a:t>:</a:t>
            </a:r>
          </a:p>
          <a:p>
            <a:pPr lvl="1"/>
            <a:r>
              <a:rPr lang="ru-RU" sz="2000" dirty="0" smtClean="0"/>
              <a:t>- Формирование системы научного прогнозирования, стратегического планирования и инновационного программирования</a:t>
            </a:r>
          </a:p>
          <a:p>
            <a:pPr lvl="1"/>
            <a:r>
              <a:rPr lang="ru-RU" sz="2000" dirty="0" smtClean="0"/>
              <a:t>- Усиление бюджетной поддержки базисных инноваций, освоение отечественных изобретений</a:t>
            </a:r>
          </a:p>
          <a:p>
            <a:pPr lvl="1"/>
            <a:r>
              <a:rPr lang="ru-RU" sz="2000" dirty="0" smtClean="0"/>
              <a:t>- Инновационное партнерство науки, образования, власти и бизнеса</a:t>
            </a:r>
          </a:p>
          <a:p>
            <a:pPr lvl="1">
              <a:buFontTx/>
              <a:buChar char="-"/>
            </a:pPr>
            <a:r>
              <a:rPr lang="ru-RU" sz="2000" dirty="0" smtClean="0"/>
              <a:t>Фундаментальная подготовка управленческих кадров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r>
              <a:rPr lang="ru-RU" sz="2000" b="1" i="1" dirty="0" smtClean="0"/>
              <a:t>   4.5. Преодоление культурологических и психологических барьеров на пути инновационного развития</a:t>
            </a:r>
            <a:r>
              <a:rPr lang="ru-RU" sz="2000" dirty="0" smtClean="0"/>
              <a:t>.</a:t>
            </a:r>
          </a:p>
          <a:p>
            <a:pPr lvl="1"/>
            <a:r>
              <a:rPr lang="ru-RU" sz="2000" dirty="0" smtClean="0"/>
              <a:t>- Важным фактором инновационного развития является преодоление кризиса культуры, возрождение высокой культуры, сохранение, обогащение и передача следующим поколениям культурного наследия</a:t>
            </a:r>
          </a:p>
          <a:p>
            <a:pPr lvl="1"/>
            <a:r>
              <a:rPr lang="ru-RU" sz="2000" dirty="0" smtClean="0"/>
              <a:t>- Необходимо преодолевать психологические барьеры – потребительскую психологию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57158" y="285728"/>
            <a:ext cx="8643998" cy="650085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200" b="1" i="1" dirty="0" smtClean="0"/>
              <a:t>   </a:t>
            </a:r>
            <a:r>
              <a:rPr lang="ru-RU" sz="2200" b="1" dirty="0" smtClean="0"/>
              <a:t>5. Перспективы научно-технологического и экономического развития России.</a:t>
            </a:r>
            <a:endParaRPr lang="ru-RU" sz="2200" dirty="0" smtClean="0"/>
          </a:p>
          <a:p>
            <a:r>
              <a:rPr lang="ru-RU" sz="2000" b="1" i="1" dirty="0" smtClean="0"/>
              <a:t>   5.1. Стартовые позиции России</a:t>
            </a:r>
            <a:r>
              <a:rPr lang="ru-RU" sz="2000" b="1" dirty="0" smtClean="0"/>
              <a:t>.</a:t>
            </a:r>
            <a:endParaRPr lang="ru-RU" sz="2000" dirty="0" smtClean="0"/>
          </a:p>
          <a:p>
            <a:r>
              <a:rPr lang="ru-RU" sz="2000" dirty="0" smtClean="0"/>
              <a:t>   При смене цивилизационных циклов стартовые позиции неблагоприятны:</a:t>
            </a:r>
          </a:p>
          <a:p>
            <a:r>
              <a:rPr lang="ru-RU" sz="2000" dirty="0" smtClean="0"/>
              <a:t>- в результате цивилизационного кризиса 1990-х годов, последствия которого до сих пор не преодолены, стартовые позиции России в период смены цивилизационных циклов неблагоприятные, особенно по демографическому, технологическому и экономическому факторам.</a:t>
            </a:r>
          </a:p>
          <a:p>
            <a:r>
              <a:rPr lang="ru-RU" sz="2000" b="1" i="1" dirty="0" smtClean="0"/>
              <a:t>   5.2. При инерционном сценарии</a:t>
            </a:r>
            <a:r>
              <a:rPr lang="ru-RU" sz="2000" dirty="0" smtClean="0"/>
              <a:t> в перспективе будет нарастать отставание  от авангардных стран, позиции в геоцивилизационном пространстве ослабнут, обострятся социально-политические противоречия.</a:t>
            </a:r>
          </a:p>
          <a:p>
            <a:r>
              <a:rPr lang="ru-RU" sz="2000" b="1" i="1" dirty="0" smtClean="0"/>
              <a:t>   При </a:t>
            </a:r>
            <a:r>
              <a:rPr lang="ru-RU" sz="2000" b="1" i="1" dirty="0" err="1" smtClean="0"/>
              <a:t>инновационно-прорывном</a:t>
            </a:r>
            <a:r>
              <a:rPr lang="ru-RU" sz="2000" b="1" i="1" dirty="0" smtClean="0"/>
              <a:t> сценарии</a:t>
            </a:r>
            <a:r>
              <a:rPr lang="ru-RU" sz="2000" dirty="0" smtClean="0"/>
              <a:t> удастся преодолеть кризис, ускорить темпы научно-технологического и социально-экономического развития и укрепить позиции в геоцивилизационном пространстве на основе крупномасштабного освоения НТР-21 и ТУ-6, значительного ускорения темпов роста производительности труда и выйти на траекторию устойчивого развития к 2030 г.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285</TotalTime>
  <Words>1382</Words>
  <Application>Microsoft Office PowerPoint</Application>
  <PresentationFormat>Экран (4:3)</PresentationFormat>
  <Paragraphs>207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Сопоставительный анализ факторов научно-технологического развития России и других стран в контексте цивилизационных циклов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</dc:creator>
  <cp:lastModifiedBy>Е</cp:lastModifiedBy>
  <cp:revision>18</cp:revision>
  <dcterms:created xsi:type="dcterms:W3CDTF">2013-04-08T10:46:03Z</dcterms:created>
  <dcterms:modified xsi:type="dcterms:W3CDTF">2013-04-09T07:20:24Z</dcterms:modified>
</cp:coreProperties>
</file>