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02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0F591E-E745-4B3C-AEFE-5FFEFD0BC186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D716F-BCBD-4CF3-9B4F-D00DE8F9C4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59536"/>
            <a:ext cx="8458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Научные основы стратегии преодоления цивилизационного кризиса и выхода на траекторию глобального устойчивого развития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-428652"/>
            <a:ext cx="8458200" cy="214314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6143644"/>
            <a:ext cx="2719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Москва – МИСК – 2013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3429000"/>
            <a:ext cx="3789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Презентация научного доклада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414354"/>
            <a:ext cx="4572000" cy="8720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b="1" dirty="0" smtClean="0"/>
              <a:t>Ю.В. Яковец</a:t>
            </a:r>
            <a:endParaRPr lang="ru-RU" dirty="0" smtClean="0"/>
          </a:p>
          <a:p>
            <a:pPr algn="r">
              <a:lnSpc>
                <a:spcPct val="150000"/>
              </a:lnSpc>
            </a:pPr>
            <a:r>
              <a:rPr lang="ru-RU" b="1" dirty="0" err="1" smtClean="0"/>
              <a:t>д.э.н</a:t>
            </a:r>
            <a:r>
              <a:rPr lang="ru-RU" b="1" dirty="0" smtClean="0"/>
              <a:t>., профессор, академик РАЕН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2860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Международный институт </a:t>
            </a:r>
            <a:endParaRPr lang="ru-RU" dirty="0" smtClean="0"/>
          </a:p>
          <a:p>
            <a:pPr algn="ctr"/>
            <a:r>
              <a:rPr lang="ru-RU" b="1" dirty="0" smtClean="0"/>
              <a:t>Питирима Сорокина – Николая Кондратьева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643306" y="2143116"/>
            <a:ext cx="3486152" cy="7858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Финансово-кредитные механизмы, глобальные налоги, фонды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643306" y="3000372"/>
            <a:ext cx="3486152" cy="57150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Система мониторинга и контроля выполнения Стратегии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643306" y="3671893"/>
            <a:ext cx="3486152" cy="5429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Информационное обеспечение выполнения стратегии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643306" y="4286256"/>
            <a:ext cx="3486152" cy="7858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Кадровое обеспечение и обучение для реализации стратегии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643306" y="5143512"/>
            <a:ext cx="3486152" cy="42862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Связи с общественностью, СМИ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610" name="AutoShape 10"/>
          <p:cNvSpPr>
            <a:spLocks noChangeShapeType="1"/>
          </p:cNvSpPr>
          <p:nvPr/>
        </p:nvSpPr>
        <p:spPr bwMode="auto">
          <a:xfrm flipV="1">
            <a:off x="3014602" y="1754173"/>
            <a:ext cx="552450" cy="119856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9" name="AutoShape 9"/>
          <p:cNvSpPr>
            <a:spLocks noChangeShapeType="1"/>
          </p:cNvSpPr>
          <p:nvPr/>
        </p:nvSpPr>
        <p:spPr bwMode="auto">
          <a:xfrm flipV="1">
            <a:off x="3014602" y="2539991"/>
            <a:ext cx="552450" cy="4397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/>
          <p:cNvSpPr>
            <a:spLocks noChangeShapeType="1"/>
          </p:cNvSpPr>
          <p:nvPr/>
        </p:nvSpPr>
        <p:spPr bwMode="auto">
          <a:xfrm>
            <a:off x="3000364" y="2967049"/>
            <a:ext cx="552450" cy="1381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5" name="AutoShape 5"/>
          <p:cNvSpPr>
            <a:spLocks noChangeShapeType="1"/>
          </p:cNvSpPr>
          <p:nvPr/>
        </p:nvSpPr>
        <p:spPr bwMode="auto">
          <a:xfrm>
            <a:off x="3000364" y="2967049"/>
            <a:ext cx="552450" cy="8016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/>
          <p:cNvSpPr>
            <a:spLocks noChangeShapeType="1"/>
          </p:cNvSpPr>
          <p:nvPr/>
        </p:nvSpPr>
        <p:spPr bwMode="auto">
          <a:xfrm>
            <a:off x="3000364" y="2967049"/>
            <a:ext cx="474662" cy="15446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utoShape 7"/>
          <p:cNvSpPr>
            <a:spLocks noChangeShapeType="1"/>
          </p:cNvSpPr>
          <p:nvPr/>
        </p:nvSpPr>
        <p:spPr bwMode="auto">
          <a:xfrm>
            <a:off x="3000364" y="2967049"/>
            <a:ext cx="431800" cy="21050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1000164" y="28368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57158" y="676943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000164" y="2480701"/>
            <a:ext cx="8579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2428868"/>
            <a:ext cx="24449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4.3. Механизмы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>
                <a:cs typeface="Times New Roman" pitchFamily="18" charset="0"/>
              </a:rPr>
              <a:t> </a:t>
            </a:r>
            <a:r>
              <a:rPr lang="ru-RU" sz="2200" b="1" i="1" dirty="0" smtClean="0">
                <a:cs typeface="Times New Roman" pitchFamily="18" charset="0"/>
              </a:rPr>
              <a:t>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реализации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    Стратегии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643306" y="1285860"/>
            <a:ext cx="3486152" cy="7858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Глобальное прогнозирование, стратегическое планирование и программирование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5720" y="285728"/>
            <a:ext cx="8715436" cy="64294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900" b="1" dirty="0"/>
              <a:t>5. Национальная программа повышения конкурентоспособности на базе освоения ТУ-6</a:t>
            </a:r>
            <a:r>
              <a:rPr lang="ru-RU" sz="1900" b="1" dirty="0" smtClean="0"/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lang="ru-RU" sz="1900" b="1" i="1" dirty="0" smtClean="0"/>
              <a:t>5.1</a:t>
            </a:r>
            <a:r>
              <a:rPr lang="ru-RU" sz="1900" b="1" i="1" dirty="0"/>
              <a:t>. Россия находится</a:t>
            </a:r>
            <a:r>
              <a:rPr lang="ru-RU" sz="1900" dirty="0"/>
              <a:t> в неблагоприятных стартовых условиях реализации глобальной стратегии</a:t>
            </a:r>
            <a:r>
              <a:rPr lang="ru-RU" sz="1900" dirty="0" smtClean="0"/>
              <a:t>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900" dirty="0" smtClean="0"/>
              <a:t>- </a:t>
            </a:r>
            <a:r>
              <a:rPr lang="ru-RU" sz="1900" dirty="0"/>
              <a:t>цивилизационный кризис с 90-х годов, распад евразийской цивилизации;</a:t>
            </a:r>
          </a:p>
          <a:p>
            <a:pPr lvl="1"/>
            <a:r>
              <a:rPr lang="ru-RU" sz="1900" dirty="0" smtClean="0"/>
              <a:t>- </a:t>
            </a:r>
            <a:r>
              <a:rPr lang="ru-RU" sz="1900" dirty="0"/>
              <a:t>депопуляция и постарение населения;</a:t>
            </a:r>
          </a:p>
          <a:p>
            <a:pPr lvl="1"/>
            <a:r>
              <a:rPr lang="ru-RU" sz="1900" dirty="0"/>
              <a:t>- технологическая деградация, растущее отставание от авангардных стран, потеря значительной части научно-технологического потенциала;</a:t>
            </a:r>
          </a:p>
          <a:p>
            <a:pPr lvl="1"/>
            <a:r>
              <a:rPr lang="ru-RU" sz="1900" dirty="0"/>
              <a:t>- структурная деформация, гипертрофия рыночного сектора, паразитизм </a:t>
            </a:r>
            <a:r>
              <a:rPr lang="ru-RU" sz="1900" dirty="0" err="1"/>
              <a:t>олигархически-компрадорского</a:t>
            </a:r>
            <a:r>
              <a:rPr lang="ru-RU" sz="1900" dirty="0"/>
              <a:t> строя;</a:t>
            </a:r>
          </a:p>
          <a:p>
            <a:pPr lvl="1">
              <a:buFontTx/>
              <a:buChar char="-"/>
            </a:pPr>
            <a:r>
              <a:rPr lang="ru-RU" sz="1900" dirty="0" smtClean="0"/>
              <a:t>ослабление </a:t>
            </a:r>
            <a:r>
              <a:rPr lang="ru-RU" sz="1900" dirty="0"/>
              <a:t>государства, отсутствие долгосрочного стратегического планирования.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900" b="1" i="1" dirty="0" smtClean="0"/>
              <a:t>   5.2</a:t>
            </a:r>
            <a:r>
              <a:rPr lang="ru-RU" sz="1900" b="1" i="1" dirty="0"/>
              <a:t>. МИСК, выполняя по </a:t>
            </a:r>
            <a:r>
              <a:rPr lang="ru-RU" sz="1900" b="1" i="1" dirty="0" err="1"/>
              <a:t>госконтракту</a:t>
            </a:r>
            <a:r>
              <a:rPr lang="ru-RU" sz="1900" b="1" i="1" dirty="0"/>
              <a:t> с </a:t>
            </a:r>
            <a:r>
              <a:rPr lang="ru-RU" sz="1900" b="1" i="1" dirty="0" err="1"/>
              <a:t>Минобрнауки</a:t>
            </a:r>
            <a:r>
              <a:rPr lang="ru-RU" sz="1900" b="1" i="1" dirty="0"/>
              <a:t> РФ </a:t>
            </a:r>
            <a:r>
              <a:rPr lang="ru-RU" sz="1900" dirty="0"/>
              <a:t>тему «Анализ факторов научно-технологического развития в контексте цивилизационных циклов», предложил разработать долгосрочную стратегию и национальную программу повышения конкурентоспособности экономики России на основе становления ТУ-6 и активизации научно-технологического партнерства с СНГ, ШОС, БРИКС, Евросоюзом.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5720" y="785794"/>
            <a:ext cx="2555926" cy="21415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Научно-технический контур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Национальные проекты: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нанотехнологии;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фотоника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биотехнологии;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информационные системы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286116" y="1168425"/>
            <a:ext cx="2643207" cy="16176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5. Управляющий контур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Высший совет при Президенте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Координационный совет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Научно-экспертный совет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Управляющая компания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429388" y="787427"/>
            <a:ext cx="2462215" cy="257013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Региональный контур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Национальные проекты: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ЦФО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СЗФО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ПФО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-ЮФО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-СКФО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-СФО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-ДВФО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-Арктической зоны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85720" y="3557612"/>
            <a:ext cx="2555926" cy="208596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Инновационный контур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Национальные проекты: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социальный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-агропродовольственный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машиностроения и ОПК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новые материалы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транспортный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инфораструктуры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071802" y="3357562"/>
            <a:ext cx="3071834" cy="328614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6. Обслуживающий фактор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нормативно-правового обеспечения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прогнозирования, стратегического планирования, программирования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мониторинга, контроля, аудита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финансивого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обеспечения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информационного обеспечения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кадрового обеспечения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технического обеспечения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связи с общественностью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429388" y="3643314"/>
            <a:ext cx="2470154" cy="201452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Интеграционный контур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Стратегии и проекты: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евразийский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ШОС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БРИКС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Россия-ЕС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629" name="AutoShape 5"/>
          <p:cNvSpPr>
            <a:spLocks noChangeShapeType="1"/>
          </p:cNvSpPr>
          <p:nvPr/>
        </p:nvSpPr>
        <p:spPr bwMode="auto">
          <a:xfrm>
            <a:off x="4572000" y="2857496"/>
            <a:ext cx="0" cy="4143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6628" name="AutoShape 4"/>
          <p:cNvSpPr>
            <a:spLocks noChangeShapeType="1"/>
          </p:cNvSpPr>
          <p:nvPr/>
        </p:nvSpPr>
        <p:spPr bwMode="auto">
          <a:xfrm flipH="1">
            <a:off x="2643174" y="2928934"/>
            <a:ext cx="714380" cy="50006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6627" name="AutoShape 3"/>
          <p:cNvSpPr>
            <a:spLocks noChangeShapeType="1"/>
          </p:cNvSpPr>
          <p:nvPr/>
        </p:nvSpPr>
        <p:spPr bwMode="auto">
          <a:xfrm>
            <a:off x="5786446" y="2928934"/>
            <a:ext cx="714380" cy="64294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6626" name="AutoShape 2"/>
          <p:cNvSpPr>
            <a:spLocks noChangeShapeType="1"/>
          </p:cNvSpPr>
          <p:nvPr/>
        </p:nvSpPr>
        <p:spPr bwMode="auto">
          <a:xfrm flipH="1" flipV="1">
            <a:off x="2857488" y="1785926"/>
            <a:ext cx="357190" cy="21431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6625" name="AutoShape 1"/>
          <p:cNvSpPr>
            <a:spLocks noChangeShapeType="1"/>
          </p:cNvSpPr>
          <p:nvPr/>
        </p:nvSpPr>
        <p:spPr bwMode="auto">
          <a:xfrm flipV="1">
            <a:off x="6000760" y="1785926"/>
            <a:ext cx="357190" cy="2905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85752" y="142852"/>
            <a:ext cx="51435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5.3. Структура Программы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000108"/>
            <a:ext cx="805310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5.4. Разработка и реализация Программы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позволит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Преодолеть последствия кризиса, выйти на траекторию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глобального устойчивого развития и приблизиться к группе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авангардных стран в освоении НТР-21.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28596" y="642918"/>
            <a:ext cx="8458200" cy="607223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1. Новые подходы к глобальной стратегии устойчивого развития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1.1. Стратегия глобального устойчивого развития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одобренная на Саммите в Рио-де-Жанейро в 1992 г., развитая на Саммитах РИО+10 (Йоханнесбург, 2002) и РИО+20 (Рио-де-Жанейро, 2012), пока не принесла желаемого результата. Глобальное развитие стало более неустойчивым, турбулентным, хаотичным, противоречивым. В начале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XXI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века планета охвачена кластером глобальных кризисов, которые не получили надежного диагноза и адекватной стратегии его преодоления в документах РИО+20, ООН, «Группы 20», «Группы 8».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1.2. Международный коллектив ученых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 представляющих новую парадигму общественных наук, разработали и предложили в штаб-квартире ООН (2009,2011) и на Конференции РИО+20 (2012) альтернативную долгосрочную стратегию глобального устойчивого развития на базе партнерства цивилизаций.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28662" y="2584434"/>
            <a:ext cx="1893889" cy="82867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Цивилизационный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подход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30659" y="1000108"/>
            <a:ext cx="4027489" cy="128588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Кризис обусловлен закатом индустриальной цивилизации и преодолевается на основе становления интегральной, гуманистически-ноосферной мировой цивилизации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30659" y="2320908"/>
            <a:ext cx="4027489" cy="239949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Осуществление глубокой и сбалансированной трансформации всех составляющих генотипа цивилизаций: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природно-экологической;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социодеографической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технологической;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экономической;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социально-политической;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социокультурной.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30659" y="4779983"/>
            <a:ext cx="4027489" cy="172085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Преодоление кризиса возможно на основе партнерства 12 локальных цивилизаций пятого поколения: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цивилизаций Европы (3)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-цивилизаций Америки и Океании (3)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цивилизаций Азии и Африки (6)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V="1">
            <a:off x="2893989" y="1639871"/>
            <a:ext cx="784225" cy="1362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2893989" y="2986071"/>
            <a:ext cx="784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2893989" y="2986071"/>
            <a:ext cx="784225" cy="2346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57158" y="285728"/>
            <a:ext cx="82153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1.3. Основные положения новой стратегии: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71538" y="2714620"/>
            <a:ext cx="1665405" cy="102446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Ноосферный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подход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40912" y="1571612"/>
            <a:ext cx="3574360" cy="10157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Экономное и комплексное использование природных ресурсов с учетом интересов будущих поколений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140912" y="2657462"/>
            <a:ext cx="3574360" cy="114837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Сокращение загрязнений и оздоровление окружающей природной среды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140912" y="3857612"/>
            <a:ext cx="3546452" cy="107158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Преодоление энергоэкологического и продовольственного кризисов на основе ТУ-6 и новой «зеленой революции»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AutoShape 3"/>
          <p:cNvSpPr>
            <a:spLocks noChangeShapeType="1"/>
          </p:cNvSpPr>
          <p:nvPr/>
        </p:nvSpPr>
        <p:spPr bwMode="auto">
          <a:xfrm flipV="1">
            <a:off x="2786050" y="2000239"/>
            <a:ext cx="1285884" cy="12160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12" name="AutoShape 2"/>
          <p:cNvSpPr>
            <a:spLocks noChangeShapeType="1"/>
          </p:cNvSpPr>
          <p:nvPr/>
        </p:nvSpPr>
        <p:spPr bwMode="auto">
          <a:xfrm>
            <a:off x="2786050" y="3200384"/>
            <a:ext cx="1285884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13" name="AutoShape 1"/>
          <p:cNvSpPr>
            <a:spLocks noChangeShapeType="1"/>
          </p:cNvSpPr>
          <p:nvPr/>
        </p:nvSpPr>
        <p:spPr bwMode="auto">
          <a:xfrm>
            <a:off x="2786050" y="3200385"/>
            <a:ext cx="1285884" cy="12287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дзаголовок 2"/>
          <p:cNvSpPr txBox="1">
            <a:spLocks/>
          </p:cNvSpPr>
          <p:nvPr/>
        </p:nvSpPr>
        <p:spPr>
          <a:xfrm>
            <a:off x="357158" y="500042"/>
            <a:ext cx="8458200" cy="35004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sz="2200" b="1" dirty="0"/>
              <a:t>2. Научно-техническая революция </a:t>
            </a:r>
            <a:r>
              <a:rPr lang="en-US" sz="2200" b="1" dirty="0"/>
              <a:t>XXI</a:t>
            </a:r>
            <a:r>
              <a:rPr lang="ru-RU" sz="2200" b="1" dirty="0"/>
              <a:t> века (НТР-21</a:t>
            </a:r>
            <a:r>
              <a:rPr lang="ru-RU" sz="2200" b="1" dirty="0" smtClean="0"/>
              <a:t>).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lang="ru-RU" sz="2200" b="1" i="1" dirty="0"/>
              <a:t>2.1. Магистральным путем</a:t>
            </a:r>
            <a:r>
              <a:rPr lang="ru-RU" sz="2200" dirty="0"/>
              <a:t> преодоления цивилизационного кризиса и выхода на траекторию глобального устойчивого развития является освоение достижений НТР-21, которая развернется во </a:t>
            </a:r>
            <a:r>
              <a:rPr lang="en-US" sz="2200" dirty="0"/>
              <a:t>II</a:t>
            </a:r>
            <a:r>
              <a:rPr lang="ru-RU" sz="2200" dirty="0"/>
              <a:t> четверти </a:t>
            </a:r>
            <a:r>
              <a:rPr lang="en-US" sz="2200" dirty="0"/>
              <a:t>XXI</a:t>
            </a:r>
            <a:r>
              <a:rPr lang="ru-RU" sz="2200" dirty="0"/>
              <a:t> века. Она включает синтез научной и технологической революций </a:t>
            </a:r>
            <a:r>
              <a:rPr lang="el-GR" sz="2200" dirty="0"/>
              <a:t>ΧΧΙ </a:t>
            </a:r>
            <a:r>
              <a:rPr lang="ru-RU" sz="2200" dirty="0"/>
              <a:t>века.</a:t>
            </a:r>
          </a:p>
          <a:p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</a:p>
          <a:p>
            <a:r>
              <a:rPr lang="ru-RU" sz="2200" b="1" i="1" dirty="0" smtClean="0"/>
              <a:t>    2.2</a:t>
            </a:r>
            <a:r>
              <a:rPr lang="ru-RU" sz="2200" b="1" i="1" dirty="0"/>
              <a:t>. Научная </a:t>
            </a:r>
            <a:r>
              <a:rPr lang="ru-RU" sz="2200" b="1" i="1" dirty="0" smtClean="0"/>
              <a:t>революция</a:t>
            </a:r>
          </a:p>
          <a:p>
            <a:r>
              <a:rPr lang="ru-RU" sz="2200" b="1" i="1" dirty="0" smtClean="0"/>
              <a:t>           </a:t>
            </a:r>
            <a:r>
              <a:rPr lang="en-US" sz="2200" b="1" i="1" dirty="0" smtClean="0"/>
              <a:t>XXI </a:t>
            </a:r>
            <a:r>
              <a:rPr lang="ru-RU" sz="2200" b="1" i="1" dirty="0" smtClean="0"/>
              <a:t>века </a:t>
            </a:r>
            <a:endParaRPr lang="ru-RU" sz="2200" dirty="0"/>
          </a:p>
        </p:txBody>
      </p:sp>
      <p:sp>
        <p:nvSpPr>
          <p:cNvPr id="20545" name="Rectangle 65"/>
          <p:cNvSpPr>
            <a:spLocks noChangeArrowheads="1"/>
          </p:cNvSpPr>
          <p:nvPr/>
        </p:nvSpPr>
        <p:spPr bwMode="auto">
          <a:xfrm>
            <a:off x="4514872" y="3143248"/>
            <a:ext cx="3200400" cy="107157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Становление новой научной парадигмы, адекватной реалиям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XXI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в., интегральной цивилизации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4514872" y="4230698"/>
            <a:ext cx="3200400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Гуманизация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науки, приоритет медицинских, биологических, общественных и гуманитарных наук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4514872" y="5029215"/>
            <a:ext cx="3200400" cy="8286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Сдвиг эпицентра научного творчества на Восток, в Китай, Россию, Индию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514872" y="5886454"/>
            <a:ext cx="3200400" cy="61438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Ноосферизация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науки, приоритет экологических наук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1728790" y="5110165"/>
            <a:ext cx="2000250" cy="89060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Усиление научного потенциала отстающих стран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540" name="AutoShape 60"/>
          <p:cNvSpPr>
            <a:spLocks noChangeShapeType="1"/>
          </p:cNvSpPr>
          <p:nvPr/>
        </p:nvSpPr>
        <p:spPr bwMode="auto">
          <a:xfrm flipH="1">
            <a:off x="3316309" y="4222751"/>
            <a:ext cx="180975" cy="8366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44" name="AutoShape 64"/>
          <p:cNvSpPr>
            <a:spLocks noChangeShapeType="1"/>
          </p:cNvSpPr>
          <p:nvPr/>
        </p:nvSpPr>
        <p:spPr bwMode="auto">
          <a:xfrm flipV="1">
            <a:off x="3514740" y="3775081"/>
            <a:ext cx="939800" cy="4397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41" name="AutoShape 61"/>
          <p:cNvSpPr>
            <a:spLocks noChangeShapeType="1"/>
          </p:cNvSpPr>
          <p:nvPr/>
        </p:nvSpPr>
        <p:spPr bwMode="auto">
          <a:xfrm>
            <a:off x="3497284" y="4222751"/>
            <a:ext cx="939800" cy="3111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42" name="AutoShape 62"/>
          <p:cNvSpPr>
            <a:spLocks noChangeShapeType="1"/>
          </p:cNvSpPr>
          <p:nvPr/>
        </p:nvSpPr>
        <p:spPr bwMode="auto">
          <a:xfrm>
            <a:off x="3497284" y="4222751"/>
            <a:ext cx="939800" cy="9921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43" name="AutoShape 63"/>
          <p:cNvSpPr>
            <a:spLocks noChangeShapeType="1"/>
          </p:cNvSpPr>
          <p:nvPr/>
        </p:nvSpPr>
        <p:spPr bwMode="auto">
          <a:xfrm>
            <a:off x="3497284" y="4222751"/>
            <a:ext cx="939800" cy="16129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0" name="Rectangle 70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865680" y="3000372"/>
            <a:ext cx="3278188" cy="57150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Волна эпохальных и базисных инноваций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65680" y="3643314"/>
            <a:ext cx="3278188" cy="77470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Гуманизация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технологий, приоритет социальных и продовольственных инноваций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865680" y="4500570"/>
            <a:ext cx="3278188" cy="7858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Экологизация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технологий, приоритет ресурсосберегающих и экологически чистых технологий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857324" y="4214818"/>
            <a:ext cx="2351131" cy="7937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Сокращение разрыва между авангардными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оттающими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странами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511" name="AutoShape 7"/>
          <p:cNvSpPr>
            <a:spLocks noChangeShapeType="1"/>
          </p:cNvSpPr>
          <p:nvPr/>
        </p:nvSpPr>
        <p:spPr bwMode="auto">
          <a:xfrm flipH="1">
            <a:off x="3744905" y="2878149"/>
            <a:ext cx="465138" cy="12811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1514" name="AutoShape 10"/>
          <p:cNvSpPr>
            <a:spLocks noChangeShapeType="1"/>
          </p:cNvSpPr>
          <p:nvPr/>
        </p:nvSpPr>
        <p:spPr bwMode="auto">
          <a:xfrm flipV="1">
            <a:off x="4214778" y="2071678"/>
            <a:ext cx="655637" cy="8286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1508" name="AutoShape 4"/>
          <p:cNvSpPr>
            <a:spLocks noChangeShapeType="1"/>
          </p:cNvSpPr>
          <p:nvPr/>
        </p:nvSpPr>
        <p:spPr bwMode="auto">
          <a:xfrm>
            <a:off x="4210043" y="2878149"/>
            <a:ext cx="655637" cy="2238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1509" name="AutoShape 5"/>
          <p:cNvSpPr>
            <a:spLocks noChangeShapeType="1"/>
          </p:cNvSpPr>
          <p:nvPr/>
        </p:nvSpPr>
        <p:spPr bwMode="auto">
          <a:xfrm>
            <a:off x="4210043" y="2878149"/>
            <a:ext cx="655637" cy="8461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1510" name="AutoShape 6"/>
          <p:cNvSpPr>
            <a:spLocks noChangeShapeType="1"/>
          </p:cNvSpPr>
          <p:nvPr/>
        </p:nvSpPr>
        <p:spPr bwMode="auto">
          <a:xfrm>
            <a:off x="4210043" y="2878149"/>
            <a:ext cx="569912" cy="15621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865680" y="1643050"/>
            <a:ext cx="3278188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Становление интегрального технологического способа производства и его первого этапа – шестого технологического уклада (ТУ-6)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642942" y="2088055"/>
            <a:ext cx="34289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2.3. Технологическая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революция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57158" y="214290"/>
            <a:ext cx="8572560" cy="300039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200" b="1" dirty="0"/>
              <a:t>3. Составляющие глобальной стратегии устойчивого развития.</a:t>
            </a:r>
            <a:endParaRPr lang="ru-RU" sz="22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lang="ru-RU" sz="2200" b="1" i="1" dirty="0" smtClean="0"/>
              <a:t>3.1</a:t>
            </a:r>
            <a:r>
              <a:rPr lang="ru-RU" sz="2200" b="1" i="1" dirty="0"/>
              <a:t>. В итоговом документе Конференции РИО+20</a:t>
            </a:r>
            <a:r>
              <a:rPr lang="ru-RU" sz="2200" dirty="0"/>
              <a:t> рассматриваются 3 составляющих устойчивого развития – социальная, экономическая, экологическая. Международный коллектив ученых предлагает 6 составляющих, выражающих структуру генотипа цивилизаций.</a:t>
            </a:r>
            <a:endParaRPr lang="ru-RU" sz="2200" dirty="0" smtClean="0"/>
          </a:p>
          <a:p>
            <a:pPr lvl="0"/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lang="ru-RU" sz="2200" b="1" i="1" dirty="0" smtClean="0"/>
              <a:t> 3.2.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Составляющие глобального устойчивого развития: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ru-RU" sz="2200" dirty="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01674" y="4357694"/>
            <a:ext cx="3727450" cy="107157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Социодемографическая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дифференцированная модель умеренного роста населения, оптимизация миграционных потоков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01674" y="5500702"/>
            <a:ext cx="3727450" cy="10001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Технологическая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освоение и распространение ТУ-6, сокращение технологической поляризации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702202" y="3214686"/>
            <a:ext cx="3727450" cy="107157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Экономическая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становление интегрального экономического строя, социально, экологически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инновационно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ориентированного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702202" y="4357694"/>
            <a:ext cx="3727450" cy="107157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Геополитическая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формирование многополярного мироустройства на базе диалога и партнерства цивилизаций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702202" y="5500702"/>
            <a:ext cx="3727450" cy="100013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Социокультурная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революция в науке и образовании,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возпрождение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высокой культуры и гуманистически-ноосферной нравственности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701674" y="3214686"/>
            <a:ext cx="3727450" cy="107157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Энергоэкологическая</a:t>
            </a:r>
            <a:r>
              <a:rPr kumimoji="0" lang="ru-RU" sz="16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– становление ноосферного энергоэкологического способа производства и потребления, новая «зеленая революция»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1303789"/>
            <a:ext cx="85813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3.3. Все составляющие устойчивого развития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должны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формироваться сбалансировано и синхронизировано в рамках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долгосрочной стратегии глобального устойчивого развития,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одобренной Саммитом, при координирующей роли ООН.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2"/>
          <p:cNvSpPr txBox="1">
            <a:spLocks/>
          </p:cNvSpPr>
          <p:nvPr/>
        </p:nvSpPr>
        <p:spPr>
          <a:xfrm>
            <a:off x="328642" y="357166"/>
            <a:ext cx="8458200" cy="435771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Институты и механизмы реализации Стратегии.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4.1. Реализация глобальной стратегии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должна опираться на систему эффективных институтов и механизмов, адекватных характеру и масштабам стратегии и происходящих в мире радикальных перемен.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</a:p>
          <a:p>
            <a:endParaRPr lang="ru-RU" sz="2200" b="1" i="1" dirty="0"/>
          </a:p>
          <a:p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r>
              <a:rPr lang="ru-RU" sz="2200" b="1" i="1" dirty="0">
                <a:cs typeface="Times New Roman" pitchFamily="18" charset="0"/>
              </a:rPr>
              <a:t> </a:t>
            </a:r>
            <a:r>
              <a:rPr lang="ru-RU" sz="2200" b="1" i="1" dirty="0" smtClean="0">
                <a:cs typeface="Times New Roman" pitchFamily="18" charset="0"/>
              </a:rPr>
              <a:t>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4.2. Институты </a:t>
            </a:r>
            <a:endParaRPr kumimoji="0" lang="ru-RU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lang="ru-RU" sz="2200" b="1" i="1" dirty="0" smtClean="0"/>
              <a:t>     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реализации </a:t>
            </a:r>
          </a:p>
          <a:p>
            <a:pPr lvl="0"/>
            <a:r>
              <a:rPr lang="ru-RU" sz="2200" b="1" i="1" dirty="0">
                <a:cs typeface="Times New Roman" pitchFamily="18" charset="0"/>
              </a:rPr>
              <a:t> </a:t>
            </a:r>
            <a:r>
              <a:rPr lang="ru-RU" sz="2200" b="1" i="1" dirty="0" smtClean="0">
                <a:cs typeface="Times New Roman" pitchFamily="18" charset="0"/>
              </a:rPr>
              <a:t>      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Стратегии</a:t>
            </a:r>
            <a:endParaRPr kumimoji="0" lang="ru-RU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ru-RU" sz="2200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975092" y="3000372"/>
            <a:ext cx="3914780" cy="107157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Система ООН – трансформации в перспективе во Всемирную конфедерацию государств и цивилизаций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89402" y="4143380"/>
            <a:ext cx="3914780" cy="64294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Саммиты для выработки и реализации глобальных стратегий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89402" y="4857760"/>
            <a:ext cx="3914780" cy="5429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Глобальное право и институты его поддержки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89402" y="5472130"/>
            <a:ext cx="3914780" cy="3857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Глобальное гражданское общество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583" name="AutoShape 7"/>
          <p:cNvSpPr>
            <a:spLocks noChangeShapeType="1"/>
          </p:cNvSpPr>
          <p:nvPr/>
        </p:nvSpPr>
        <p:spPr bwMode="auto">
          <a:xfrm flipV="1">
            <a:off x="3357554" y="3554417"/>
            <a:ext cx="474662" cy="5175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4580" name="AutoShape 4"/>
          <p:cNvSpPr>
            <a:spLocks noChangeShapeType="1"/>
          </p:cNvSpPr>
          <p:nvPr/>
        </p:nvSpPr>
        <p:spPr bwMode="auto">
          <a:xfrm>
            <a:off x="3365514" y="4059252"/>
            <a:ext cx="474662" cy="155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4581" name="AutoShape 5"/>
          <p:cNvSpPr>
            <a:spLocks noChangeShapeType="1"/>
          </p:cNvSpPr>
          <p:nvPr/>
        </p:nvSpPr>
        <p:spPr bwMode="auto">
          <a:xfrm>
            <a:off x="3365514" y="4059252"/>
            <a:ext cx="552450" cy="8794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4582" name="AutoShape 6"/>
          <p:cNvSpPr>
            <a:spLocks noChangeShapeType="1"/>
          </p:cNvSpPr>
          <p:nvPr/>
        </p:nvSpPr>
        <p:spPr bwMode="auto">
          <a:xfrm>
            <a:off x="3365514" y="4059252"/>
            <a:ext cx="474662" cy="13620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+mj-lt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3934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59123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506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1005</Words>
  <Application>Microsoft Office PowerPoint</Application>
  <PresentationFormat>Экран 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Научные основы стратегии преодоления цивилизационного кризиса и выхода на траекторию глобального устойчивого развития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основы стратегии преодоления цивилизационного кризиса и выхода на траекторию глобального устойчивого развития </dc:title>
  <dc:creator>Е</dc:creator>
  <cp:lastModifiedBy>Е</cp:lastModifiedBy>
  <cp:revision>3</cp:revision>
  <dcterms:created xsi:type="dcterms:W3CDTF">2013-04-08T05:04:54Z</dcterms:created>
  <dcterms:modified xsi:type="dcterms:W3CDTF">2013-04-08T06:53:12Z</dcterms:modified>
</cp:coreProperties>
</file>